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1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7C71A8-EE62-4C49-A009-BE75CD40AE06}">
          <p14:sldIdLst>
            <p14:sldId id="256"/>
            <p14:sldId id="257"/>
            <p14:sldId id="259"/>
          </p14:sldIdLst>
        </p14:section>
        <p14:section name="Untitled Section" id="{E5F75A15-DC2D-6E49-8979-F67D4767F9F7}">
          <p14:sldIdLst>
            <p14:sldId id="258"/>
            <p14:sldId id="260"/>
            <p14:sldId id="263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1" autoAdjust="0"/>
    <p:restoredTop sz="94660"/>
  </p:normalViewPr>
  <p:slideViewPr>
    <p:cSldViewPr snapToGrid="0" snapToObjects="1">
      <p:cViewPr>
        <p:scale>
          <a:sx n="112" d="100"/>
          <a:sy n="112" d="100"/>
        </p:scale>
        <p:origin x="-80" y="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42D044-2C39-2348-8FD6-D164A47B340C}" type="doc">
      <dgm:prSet loTypeId="urn:microsoft.com/office/officeart/2005/8/layout/gear1" loCatId="" qsTypeId="urn:microsoft.com/office/officeart/2005/8/quickstyle/simple4" qsCatId="simple" csTypeId="urn:microsoft.com/office/officeart/2005/8/colors/colorful2" csCatId="colorful" phldr="1"/>
      <dgm:spPr/>
    </dgm:pt>
    <dgm:pt modelId="{1B9CB5E8-7CB3-9C45-AAB5-D66D8D18A83D}">
      <dgm:prSet phldrT="[Text]"/>
      <dgm:spPr/>
      <dgm:t>
        <a:bodyPr/>
        <a:lstStyle/>
        <a:p>
          <a:r>
            <a:rPr lang="en-US" dirty="0" smtClean="0">
              <a:solidFill>
                <a:srgbClr val="2E2224"/>
              </a:solidFill>
            </a:rPr>
            <a:t>LITERARY TEXTS</a:t>
          </a:r>
          <a:endParaRPr lang="en-US" dirty="0">
            <a:solidFill>
              <a:srgbClr val="2E2224"/>
            </a:solidFill>
          </a:endParaRPr>
        </a:p>
      </dgm:t>
    </dgm:pt>
    <dgm:pt modelId="{486D3394-892B-3444-8F3A-D62CD21CCAE4}" type="parTrans" cxnId="{F90FEB7A-4CE6-CC4C-BEBA-92DD7315BA7F}">
      <dgm:prSet/>
      <dgm:spPr/>
      <dgm:t>
        <a:bodyPr/>
        <a:lstStyle/>
        <a:p>
          <a:endParaRPr lang="en-US"/>
        </a:p>
      </dgm:t>
    </dgm:pt>
    <dgm:pt modelId="{766EE86C-CD77-054B-A016-F32F085971EC}" type="sibTrans" cxnId="{F90FEB7A-4CE6-CC4C-BEBA-92DD7315BA7F}">
      <dgm:prSet/>
      <dgm:spPr/>
      <dgm:t>
        <a:bodyPr/>
        <a:lstStyle/>
        <a:p>
          <a:endParaRPr lang="en-US"/>
        </a:p>
      </dgm:t>
    </dgm:pt>
    <dgm:pt modelId="{3EF006AD-9FC8-5C4E-86C9-5788051F47F0}">
      <dgm:prSet phldrT="[Text]"/>
      <dgm:spPr/>
      <dgm:t>
        <a:bodyPr/>
        <a:lstStyle/>
        <a:p>
          <a:r>
            <a:rPr lang="en-US" dirty="0" smtClean="0">
              <a:solidFill>
                <a:srgbClr val="2E2224"/>
              </a:solidFill>
            </a:rPr>
            <a:t>A TOUCH OF THEORY</a:t>
          </a:r>
          <a:endParaRPr lang="en-US" dirty="0">
            <a:solidFill>
              <a:srgbClr val="2E2224"/>
            </a:solidFill>
          </a:endParaRPr>
        </a:p>
      </dgm:t>
    </dgm:pt>
    <dgm:pt modelId="{DC61BC9A-FCC3-8149-AC32-F517491D6D72}" type="parTrans" cxnId="{52FC8529-007B-494F-B285-6A9408B0EF86}">
      <dgm:prSet/>
      <dgm:spPr/>
      <dgm:t>
        <a:bodyPr/>
        <a:lstStyle/>
        <a:p>
          <a:endParaRPr lang="en-US"/>
        </a:p>
      </dgm:t>
    </dgm:pt>
    <dgm:pt modelId="{03BC6B78-0F99-F646-881E-8DBE98579FBB}" type="sibTrans" cxnId="{52FC8529-007B-494F-B285-6A9408B0EF86}">
      <dgm:prSet/>
      <dgm:spPr/>
      <dgm:t>
        <a:bodyPr/>
        <a:lstStyle/>
        <a:p>
          <a:endParaRPr lang="en-US"/>
        </a:p>
      </dgm:t>
    </dgm:pt>
    <dgm:pt modelId="{700BD54E-67E2-BB4E-99FA-2F4AA683E4A4}">
      <dgm:prSet phldrT="[Text]"/>
      <dgm:spPr/>
      <dgm:t>
        <a:bodyPr/>
        <a:lstStyle/>
        <a:p>
          <a:r>
            <a:rPr lang="en-US" dirty="0" smtClean="0">
              <a:solidFill>
                <a:srgbClr val="2E2224"/>
              </a:solidFill>
            </a:rPr>
            <a:t>CLOSE READING</a:t>
          </a:r>
          <a:endParaRPr lang="en-US" dirty="0">
            <a:solidFill>
              <a:srgbClr val="2E2224"/>
            </a:solidFill>
          </a:endParaRPr>
        </a:p>
      </dgm:t>
    </dgm:pt>
    <dgm:pt modelId="{390658FF-ED90-2948-9882-8C32D273F3B3}" type="parTrans" cxnId="{03D0C885-6D34-D741-87BB-648D164634B6}">
      <dgm:prSet/>
      <dgm:spPr/>
      <dgm:t>
        <a:bodyPr/>
        <a:lstStyle/>
        <a:p>
          <a:endParaRPr lang="en-US"/>
        </a:p>
      </dgm:t>
    </dgm:pt>
    <dgm:pt modelId="{9DEC7E5A-D0F8-FE4C-AA32-4C09AF63E4D1}" type="sibTrans" cxnId="{03D0C885-6D34-D741-87BB-648D164634B6}">
      <dgm:prSet/>
      <dgm:spPr/>
      <dgm:t>
        <a:bodyPr/>
        <a:lstStyle/>
        <a:p>
          <a:endParaRPr lang="en-US"/>
        </a:p>
      </dgm:t>
    </dgm:pt>
    <dgm:pt modelId="{BFD79C31-F302-4C42-AECA-A8A0E888067F}">
      <dgm:prSet custLinFactNeighborX="26810" custLinFactNeighborY="-16850"/>
      <dgm:spPr/>
      <dgm:t>
        <a:bodyPr/>
        <a:lstStyle/>
        <a:p>
          <a:endParaRPr lang="en-US"/>
        </a:p>
      </dgm:t>
    </dgm:pt>
    <dgm:pt modelId="{1FCC6CA1-4472-CF4A-88B5-F6017AAA2550}" type="parTrans" cxnId="{8ED2D8AC-3EDF-4E47-98F7-75C13D616AA3}">
      <dgm:prSet/>
      <dgm:spPr/>
      <dgm:t>
        <a:bodyPr/>
        <a:lstStyle/>
        <a:p>
          <a:endParaRPr lang="en-US"/>
        </a:p>
      </dgm:t>
    </dgm:pt>
    <dgm:pt modelId="{EFD2953C-105D-684A-945A-5C71EF53EF20}" type="sibTrans" cxnId="{8ED2D8AC-3EDF-4E47-98F7-75C13D616AA3}">
      <dgm:prSet custAng="20289672" custScaleX="152216" custLinFactNeighborX="46667" custLinFactNeighborY="-11765"/>
      <dgm:spPr/>
      <dgm:t>
        <a:bodyPr/>
        <a:lstStyle/>
        <a:p>
          <a:endParaRPr lang="en-US"/>
        </a:p>
      </dgm:t>
    </dgm:pt>
    <dgm:pt modelId="{DBD490FE-4EBA-2343-AB85-DA59996EE42D}" type="pres">
      <dgm:prSet presAssocID="{5742D044-2C39-2348-8FD6-D164A47B340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A85DEA5-5C73-2E4A-9F8F-29979AD49D35}" type="pres">
      <dgm:prSet presAssocID="{1B9CB5E8-7CB3-9C45-AAB5-D66D8D18A83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2B584-33AD-A748-BB54-54D7EB66BDF0}" type="pres">
      <dgm:prSet presAssocID="{1B9CB5E8-7CB3-9C45-AAB5-D66D8D18A83D}" presName="gear1srcNode" presStyleLbl="node1" presStyleIdx="0" presStyleCnt="3"/>
      <dgm:spPr/>
      <dgm:t>
        <a:bodyPr/>
        <a:lstStyle/>
        <a:p>
          <a:endParaRPr lang="en-US"/>
        </a:p>
      </dgm:t>
    </dgm:pt>
    <dgm:pt modelId="{394B0230-6A2B-CF40-8E75-DC9930085D8C}" type="pres">
      <dgm:prSet presAssocID="{1B9CB5E8-7CB3-9C45-AAB5-D66D8D18A83D}" presName="gear1dstNode" presStyleLbl="node1" presStyleIdx="0" presStyleCnt="3"/>
      <dgm:spPr/>
      <dgm:t>
        <a:bodyPr/>
        <a:lstStyle/>
        <a:p>
          <a:endParaRPr lang="en-US"/>
        </a:p>
      </dgm:t>
    </dgm:pt>
    <dgm:pt modelId="{5DA3399E-0CDA-7942-B133-719C1E5BEE27}" type="pres">
      <dgm:prSet presAssocID="{3EF006AD-9FC8-5C4E-86C9-5788051F47F0}" presName="gear2" presStyleLbl="node1" presStyleIdx="1" presStyleCnt="3" custLinFactNeighborX="-211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0E5EA-EC49-CC4D-A34A-A4D9A7EF288D}" type="pres">
      <dgm:prSet presAssocID="{3EF006AD-9FC8-5C4E-86C9-5788051F47F0}" presName="gear2srcNode" presStyleLbl="node1" presStyleIdx="1" presStyleCnt="3"/>
      <dgm:spPr/>
      <dgm:t>
        <a:bodyPr/>
        <a:lstStyle/>
        <a:p>
          <a:endParaRPr lang="en-US"/>
        </a:p>
      </dgm:t>
    </dgm:pt>
    <dgm:pt modelId="{D40B866B-AA79-A441-8CA3-6F8FE31D4684}" type="pres">
      <dgm:prSet presAssocID="{3EF006AD-9FC8-5C4E-86C9-5788051F47F0}" presName="gear2dstNode" presStyleLbl="node1" presStyleIdx="1" presStyleCnt="3"/>
      <dgm:spPr/>
      <dgm:t>
        <a:bodyPr/>
        <a:lstStyle/>
        <a:p>
          <a:endParaRPr lang="en-US"/>
        </a:p>
      </dgm:t>
    </dgm:pt>
    <dgm:pt modelId="{18D87D13-7112-6B40-9E4D-488C3CF9497B}" type="pres">
      <dgm:prSet presAssocID="{700BD54E-67E2-BB4E-99FA-2F4AA683E4A4}" presName="gear3" presStyleLbl="node1" presStyleIdx="2" presStyleCnt="3" custLinFactNeighborX="26810" custLinFactNeighborY="-16850"/>
      <dgm:spPr/>
      <dgm:t>
        <a:bodyPr/>
        <a:lstStyle/>
        <a:p>
          <a:endParaRPr lang="en-US"/>
        </a:p>
      </dgm:t>
    </dgm:pt>
    <dgm:pt modelId="{BC0EACD6-54A1-1C48-90FD-F109B90D3D5A}" type="pres">
      <dgm:prSet presAssocID="{700BD54E-67E2-BB4E-99FA-2F4AA683E4A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EB7DE9-1DE4-C04E-8519-1EBB6C86E338}" type="pres">
      <dgm:prSet presAssocID="{700BD54E-67E2-BB4E-99FA-2F4AA683E4A4}" presName="gear3srcNode" presStyleLbl="node1" presStyleIdx="2" presStyleCnt="3"/>
      <dgm:spPr/>
      <dgm:t>
        <a:bodyPr/>
        <a:lstStyle/>
        <a:p>
          <a:endParaRPr lang="en-US"/>
        </a:p>
      </dgm:t>
    </dgm:pt>
    <dgm:pt modelId="{CC2DEE69-B74E-F64B-82AA-DAB58216D32C}" type="pres">
      <dgm:prSet presAssocID="{700BD54E-67E2-BB4E-99FA-2F4AA683E4A4}" presName="gear3dstNode" presStyleLbl="node1" presStyleIdx="2" presStyleCnt="3"/>
      <dgm:spPr/>
      <dgm:t>
        <a:bodyPr/>
        <a:lstStyle/>
        <a:p>
          <a:endParaRPr lang="en-US"/>
        </a:p>
      </dgm:t>
    </dgm:pt>
    <dgm:pt modelId="{5ADFC2E6-CF23-914A-904E-660A1D3D8F3C}" type="pres">
      <dgm:prSet presAssocID="{766EE86C-CD77-054B-A016-F32F085971EC}" presName="connector1" presStyleLbl="sibTrans2D1" presStyleIdx="0" presStyleCnt="3" custAng="7871635"/>
      <dgm:spPr/>
      <dgm:t>
        <a:bodyPr/>
        <a:lstStyle/>
        <a:p>
          <a:endParaRPr lang="en-US"/>
        </a:p>
      </dgm:t>
    </dgm:pt>
    <dgm:pt modelId="{9EC4C04D-D3DC-A548-81B1-0B91DC7D6040}" type="pres">
      <dgm:prSet presAssocID="{03BC6B78-0F99-F646-881E-8DBE98579FBB}" presName="connector2" presStyleLbl="sibTrans2D1" presStyleIdx="1" presStyleCnt="3" custAng="9553854" custLinFactNeighborX="-7190" custLinFactNeighborY="5752"/>
      <dgm:spPr/>
      <dgm:t>
        <a:bodyPr/>
        <a:lstStyle/>
        <a:p>
          <a:endParaRPr lang="en-US"/>
        </a:p>
      </dgm:t>
    </dgm:pt>
    <dgm:pt modelId="{AA1584E3-3C30-E64A-9F8E-7FAEC36A981F}" type="pres">
      <dgm:prSet presAssocID="{9DEC7E5A-D0F8-FE4C-AA32-4C09AF63E4D1}" presName="connector3" presStyleLbl="sibTrans2D1" presStyleIdx="2" presStyleCnt="3" custAng="20289672" custScaleX="152216" custLinFactNeighborX="46667" custLinFactNeighborY="-11765"/>
      <dgm:spPr/>
      <dgm:t>
        <a:bodyPr/>
        <a:lstStyle/>
        <a:p>
          <a:endParaRPr lang="en-US"/>
        </a:p>
      </dgm:t>
    </dgm:pt>
  </dgm:ptLst>
  <dgm:cxnLst>
    <dgm:cxn modelId="{DB50B2E1-A300-C449-8C36-EEFD6363B282}" type="presOf" srcId="{5742D044-2C39-2348-8FD6-D164A47B340C}" destId="{DBD490FE-4EBA-2343-AB85-DA59996EE42D}" srcOrd="0" destOrd="0" presId="urn:microsoft.com/office/officeart/2005/8/layout/gear1"/>
    <dgm:cxn modelId="{0A362369-9331-5947-80C7-013516DBAB3E}" type="presOf" srcId="{1B9CB5E8-7CB3-9C45-AAB5-D66D8D18A83D}" destId="{6512B584-33AD-A748-BB54-54D7EB66BDF0}" srcOrd="1" destOrd="0" presId="urn:microsoft.com/office/officeart/2005/8/layout/gear1"/>
    <dgm:cxn modelId="{3AD6AEAE-9EA2-4447-B8F2-EB8460AB9032}" type="presOf" srcId="{700BD54E-67E2-BB4E-99FA-2F4AA683E4A4}" destId="{F5EB7DE9-1DE4-C04E-8519-1EBB6C86E338}" srcOrd="2" destOrd="0" presId="urn:microsoft.com/office/officeart/2005/8/layout/gear1"/>
    <dgm:cxn modelId="{F99BCAEC-E5E3-BD42-BA89-ABC6EF399A01}" type="presOf" srcId="{3EF006AD-9FC8-5C4E-86C9-5788051F47F0}" destId="{0A60E5EA-EC49-CC4D-A34A-A4D9A7EF288D}" srcOrd="1" destOrd="0" presId="urn:microsoft.com/office/officeart/2005/8/layout/gear1"/>
    <dgm:cxn modelId="{2165726B-3657-7748-AE71-0C5E85AD074E}" type="presOf" srcId="{03BC6B78-0F99-F646-881E-8DBE98579FBB}" destId="{9EC4C04D-D3DC-A548-81B1-0B91DC7D6040}" srcOrd="0" destOrd="0" presId="urn:microsoft.com/office/officeart/2005/8/layout/gear1"/>
    <dgm:cxn modelId="{03D0C885-6D34-D741-87BB-648D164634B6}" srcId="{5742D044-2C39-2348-8FD6-D164A47B340C}" destId="{700BD54E-67E2-BB4E-99FA-2F4AA683E4A4}" srcOrd="2" destOrd="0" parTransId="{390658FF-ED90-2948-9882-8C32D273F3B3}" sibTransId="{9DEC7E5A-D0F8-FE4C-AA32-4C09AF63E4D1}"/>
    <dgm:cxn modelId="{C967740A-E7B8-7643-874B-3CEFB24264AC}" type="presOf" srcId="{700BD54E-67E2-BB4E-99FA-2F4AA683E4A4}" destId="{BC0EACD6-54A1-1C48-90FD-F109B90D3D5A}" srcOrd="1" destOrd="0" presId="urn:microsoft.com/office/officeart/2005/8/layout/gear1"/>
    <dgm:cxn modelId="{5A4CBC01-1922-094E-9CD0-DE9C204EC075}" type="presOf" srcId="{3EF006AD-9FC8-5C4E-86C9-5788051F47F0}" destId="{D40B866B-AA79-A441-8CA3-6F8FE31D4684}" srcOrd="2" destOrd="0" presId="urn:microsoft.com/office/officeart/2005/8/layout/gear1"/>
    <dgm:cxn modelId="{8ED2D8AC-3EDF-4E47-98F7-75C13D616AA3}" srcId="{5742D044-2C39-2348-8FD6-D164A47B340C}" destId="{BFD79C31-F302-4C42-AECA-A8A0E888067F}" srcOrd="3" destOrd="0" parTransId="{1FCC6CA1-4472-CF4A-88B5-F6017AAA2550}" sibTransId="{EFD2953C-105D-684A-945A-5C71EF53EF20}"/>
    <dgm:cxn modelId="{F90FEB7A-4CE6-CC4C-BEBA-92DD7315BA7F}" srcId="{5742D044-2C39-2348-8FD6-D164A47B340C}" destId="{1B9CB5E8-7CB3-9C45-AAB5-D66D8D18A83D}" srcOrd="0" destOrd="0" parTransId="{486D3394-892B-3444-8F3A-D62CD21CCAE4}" sibTransId="{766EE86C-CD77-054B-A016-F32F085971EC}"/>
    <dgm:cxn modelId="{52FC8529-007B-494F-B285-6A9408B0EF86}" srcId="{5742D044-2C39-2348-8FD6-D164A47B340C}" destId="{3EF006AD-9FC8-5C4E-86C9-5788051F47F0}" srcOrd="1" destOrd="0" parTransId="{DC61BC9A-FCC3-8149-AC32-F517491D6D72}" sibTransId="{03BC6B78-0F99-F646-881E-8DBE98579FBB}"/>
    <dgm:cxn modelId="{F71E0426-35CE-C446-95C3-E35FC87723D2}" type="presOf" srcId="{766EE86C-CD77-054B-A016-F32F085971EC}" destId="{5ADFC2E6-CF23-914A-904E-660A1D3D8F3C}" srcOrd="0" destOrd="0" presId="urn:microsoft.com/office/officeart/2005/8/layout/gear1"/>
    <dgm:cxn modelId="{289CC1A3-8627-0549-A0C0-0B9327BED288}" type="presOf" srcId="{9DEC7E5A-D0F8-FE4C-AA32-4C09AF63E4D1}" destId="{AA1584E3-3C30-E64A-9F8E-7FAEC36A981F}" srcOrd="0" destOrd="0" presId="urn:microsoft.com/office/officeart/2005/8/layout/gear1"/>
    <dgm:cxn modelId="{1BE0634A-C259-F649-857E-4B3D9420D884}" type="presOf" srcId="{3EF006AD-9FC8-5C4E-86C9-5788051F47F0}" destId="{5DA3399E-0CDA-7942-B133-719C1E5BEE27}" srcOrd="0" destOrd="0" presId="urn:microsoft.com/office/officeart/2005/8/layout/gear1"/>
    <dgm:cxn modelId="{3E6EBACD-580A-1244-826D-09243C29C572}" type="presOf" srcId="{1B9CB5E8-7CB3-9C45-AAB5-D66D8D18A83D}" destId="{DA85DEA5-5C73-2E4A-9F8F-29979AD49D35}" srcOrd="0" destOrd="0" presId="urn:microsoft.com/office/officeart/2005/8/layout/gear1"/>
    <dgm:cxn modelId="{7CA9C1FC-EC46-864B-9857-D87505F71E0C}" type="presOf" srcId="{1B9CB5E8-7CB3-9C45-AAB5-D66D8D18A83D}" destId="{394B0230-6A2B-CF40-8E75-DC9930085D8C}" srcOrd="2" destOrd="0" presId="urn:microsoft.com/office/officeart/2005/8/layout/gear1"/>
    <dgm:cxn modelId="{9F41E729-DB61-6B44-9464-52CA2F229A4D}" type="presOf" srcId="{700BD54E-67E2-BB4E-99FA-2F4AA683E4A4}" destId="{CC2DEE69-B74E-F64B-82AA-DAB58216D32C}" srcOrd="3" destOrd="0" presId="urn:microsoft.com/office/officeart/2005/8/layout/gear1"/>
    <dgm:cxn modelId="{3C3C86E1-53F6-D440-BCE1-DABB3A8669CF}" type="presOf" srcId="{700BD54E-67E2-BB4E-99FA-2F4AA683E4A4}" destId="{18D87D13-7112-6B40-9E4D-488C3CF9497B}" srcOrd="0" destOrd="0" presId="urn:microsoft.com/office/officeart/2005/8/layout/gear1"/>
    <dgm:cxn modelId="{697EC0A9-DF56-EE46-86D2-5A38EB949548}" type="presParOf" srcId="{DBD490FE-4EBA-2343-AB85-DA59996EE42D}" destId="{DA85DEA5-5C73-2E4A-9F8F-29979AD49D35}" srcOrd="0" destOrd="0" presId="urn:microsoft.com/office/officeart/2005/8/layout/gear1"/>
    <dgm:cxn modelId="{64086493-E28B-2044-BA81-905333082539}" type="presParOf" srcId="{DBD490FE-4EBA-2343-AB85-DA59996EE42D}" destId="{6512B584-33AD-A748-BB54-54D7EB66BDF0}" srcOrd="1" destOrd="0" presId="urn:microsoft.com/office/officeart/2005/8/layout/gear1"/>
    <dgm:cxn modelId="{490C3C7E-7F90-F646-BFAB-6A501810B29E}" type="presParOf" srcId="{DBD490FE-4EBA-2343-AB85-DA59996EE42D}" destId="{394B0230-6A2B-CF40-8E75-DC9930085D8C}" srcOrd="2" destOrd="0" presId="urn:microsoft.com/office/officeart/2005/8/layout/gear1"/>
    <dgm:cxn modelId="{40512EC6-941D-4D40-B93A-DBDCC8DAC955}" type="presParOf" srcId="{DBD490FE-4EBA-2343-AB85-DA59996EE42D}" destId="{5DA3399E-0CDA-7942-B133-719C1E5BEE27}" srcOrd="3" destOrd="0" presId="urn:microsoft.com/office/officeart/2005/8/layout/gear1"/>
    <dgm:cxn modelId="{B96FDE56-594B-824F-A747-C84D56D1B24A}" type="presParOf" srcId="{DBD490FE-4EBA-2343-AB85-DA59996EE42D}" destId="{0A60E5EA-EC49-CC4D-A34A-A4D9A7EF288D}" srcOrd="4" destOrd="0" presId="urn:microsoft.com/office/officeart/2005/8/layout/gear1"/>
    <dgm:cxn modelId="{5D94B2A1-6573-714B-BF79-23D3A501BFDF}" type="presParOf" srcId="{DBD490FE-4EBA-2343-AB85-DA59996EE42D}" destId="{D40B866B-AA79-A441-8CA3-6F8FE31D4684}" srcOrd="5" destOrd="0" presId="urn:microsoft.com/office/officeart/2005/8/layout/gear1"/>
    <dgm:cxn modelId="{08C7F2FB-D0B6-6D41-8091-DE92CF493520}" type="presParOf" srcId="{DBD490FE-4EBA-2343-AB85-DA59996EE42D}" destId="{18D87D13-7112-6B40-9E4D-488C3CF9497B}" srcOrd="6" destOrd="0" presId="urn:microsoft.com/office/officeart/2005/8/layout/gear1"/>
    <dgm:cxn modelId="{302327D4-0E27-0D49-ACDD-4C917577F387}" type="presParOf" srcId="{DBD490FE-4EBA-2343-AB85-DA59996EE42D}" destId="{BC0EACD6-54A1-1C48-90FD-F109B90D3D5A}" srcOrd="7" destOrd="0" presId="urn:microsoft.com/office/officeart/2005/8/layout/gear1"/>
    <dgm:cxn modelId="{5FE661B2-04F9-CC42-B2D5-280CBF564343}" type="presParOf" srcId="{DBD490FE-4EBA-2343-AB85-DA59996EE42D}" destId="{F5EB7DE9-1DE4-C04E-8519-1EBB6C86E338}" srcOrd="8" destOrd="0" presId="urn:microsoft.com/office/officeart/2005/8/layout/gear1"/>
    <dgm:cxn modelId="{5179262D-1E12-5342-8EA1-7B3C3D8EEBE0}" type="presParOf" srcId="{DBD490FE-4EBA-2343-AB85-DA59996EE42D}" destId="{CC2DEE69-B74E-F64B-82AA-DAB58216D32C}" srcOrd="9" destOrd="0" presId="urn:microsoft.com/office/officeart/2005/8/layout/gear1"/>
    <dgm:cxn modelId="{CF9561A8-F24B-0E43-8129-A8DB4421ADBD}" type="presParOf" srcId="{DBD490FE-4EBA-2343-AB85-DA59996EE42D}" destId="{5ADFC2E6-CF23-914A-904E-660A1D3D8F3C}" srcOrd="10" destOrd="0" presId="urn:microsoft.com/office/officeart/2005/8/layout/gear1"/>
    <dgm:cxn modelId="{DB734FCA-AD53-EC4D-B592-17A4ACF1A7F3}" type="presParOf" srcId="{DBD490FE-4EBA-2343-AB85-DA59996EE42D}" destId="{9EC4C04D-D3DC-A548-81B1-0B91DC7D6040}" srcOrd="11" destOrd="0" presId="urn:microsoft.com/office/officeart/2005/8/layout/gear1"/>
    <dgm:cxn modelId="{1892834E-111C-8244-97BD-DC555523103B}" type="presParOf" srcId="{DBD490FE-4EBA-2343-AB85-DA59996EE42D}" destId="{AA1584E3-3C30-E64A-9F8E-7FAEC36A981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5DEA5-5C73-2E4A-9F8F-29979AD49D35}">
      <dsp:nvSpPr>
        <dsp:cNvPr id="0" name=""/>
        <dsp:cNvSpPr/>
      </dsp:nvSpPr>
      <dsp:spPr>
        <a:xfrm>
          <a:off x="2452687" y="1828800"/>
          <a:ext cx="2235200" cy="2235200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2E2224"/>
              </a:solidFill>
            </a:rPr>
            <a:t>LITERARY TEXTS</a:t>
          </a:r>
          <a:endParaRPr lang="en-US" sz="1600" kern="1200" dirty="0">
            <a:solidFill>
              <a:srgbClr val="2E2224"/>
            </a:solidFill>
          </a:endParaRPr>
        </a:p>
      </dsp:txBody>
      <dsp:txXfrm>
        <a:off x="2902062" y="2352385"/>
        <a:ext cx="1336450" cy="1148939"/>
      </dsp:txXfrm>
    </dsp:sp>
    <dsp:sp modelId="{5DA3399E-0CDA-7942-B133-719C1E5BEE27}">
      <dsp:nvSpPr>
        <dsp:cNvPr id="0" name=""/>
        <dsp:cNvSpPr/>
      </dsp:nvSpPr>
      <dsp:spPr>
        <a:xfrm>
          <a:off x="808604" y="1300480"/>
          <a:ext cx="1625600" cy="1625600"/>
        </a:xfrm>
        <a:prstGeom prst="gear6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2E2224"/>
              </a:solidFill>
            </a:rPr>
            <a:t>A TOUCH OF THEORY</a:t>
          </a:r>
          <a:endParaRPr lang="en-US" sz="1600" kern="1200" dirty="0">
            <a:solidFill>
              <a:srgbClr val="2E2224"/>
            </a:solidFill>
          </a:endParaRPr>
        </a:p>
      </dsp:txBody>
      <dsp:txXfrm>
        <a:off x="1217854" y="1712203"/>
        <a:ext cx="807100" cy="802154"/>
      </dsp:txXfrm>
    </dsp:sp>
    <dsp:sp modelId="{18D87D13-7112-6B40-9E4D-488C3CF9497B}">
      <dsp:nvSpPr>
        <dsp:cNvPr id="0" name=""/>
        <dsp:cNvSpPr/>
      </dsp:nvSpPr>
      <dsp:spPr>
        <a:xfrm rot="20700000">
          <a:off x="2585697" y="178981"/>
          <a:ext cx="1592756" cy="1592756"/>
        </a:xfrm>
        <a:prstGeom prst="gear6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2E2224"/>
              </a:solidFill>
            </a:rPr>
            <a:t>CLOSE READING</a:t>
          </a:r>
          <a:endParaRPr lang="en-US" sz="1600" kern="1200" dirty="0">
            <a:solidFill>
              <a:srgbClr val="2E2224"/>
            </a:solidFill>
          </a:endParaRPr>
        </a:p>
      </dsp:txBody>
      <dsp:txXfrm rot="-20700000">
        <a:off x="2935035" y="528320"/>
        <a:ext cx="894080" cy="894080"/>
      </dsp:txXfrm>
    </dsp:sp>
    <dsp:sp modelId="{5ADFC2E6-CF23-914A-904E-660A1D3D8F3C}">
      <dsp:nvSpPr>
        <dsp:cNvPr id="0" name=""/>
        <dsp:cNvSpPr/>
      </dsp:nvSpPr>
      <dsp:spPr>
        <a:xfrm rot="7871635">
          <a:off x="2279393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C4C04D-D3DC-A548-81B1-0B91DC7D6040}">
      <dsp:nvSpPr>
        <dsp:cNvPr id="0" name=""/>
        <dsp:cNvSpPr/>
      </dsp:nvSpPr>
      <dsp:spPr>
        <a:xfrm rot="9553854">
          <a:off x="714855" y="1060924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584E3-3C30-E64A-9F8E-7FAEC36A981F}">
      <dsp:nvSpPr>
        <dsp:cNvPr id="0" name=""/>
        <dsp:cNvSpPr/>
      </dsp:nvSpPr>
      <dsp:spPr>
        <a:xfrm rot="20289672">
          <a:off x="2155076" y="-433020"/>
          <a:ext cx="3411611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E41-E2DE-48B7-AD25-2C05D8372D60}" type="datetime4">
              <a:rPr lang="en-US" smtClean="0"/>
              <a:pPr/>
              <a:t>April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4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9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April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0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April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April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9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April 11,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0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0655-FBEF-4656-A8A9-E7D9EB4F4DEC}" type="datetime4">
              <a:rPr lang="en-US" smtClean="0"/>
              <a:pPr/>
              <a:t>April 11,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5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April 11,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2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44D9-E8EB-4DFC-9BAC-8FC5CFB1A919}" type="datetime4">
              <a:rPr lang="en-US" smtClean="0"/>
              <a:pPr/>
              <a:t>April 11,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1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4904-8048-429B-BF77-F17DA8F8287B}" type="datetime4">
              <a:rPr lang="en-US" smtClean="0"/>
              <a:pPr/>
              <a:t>April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April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8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 smtClean="0"/>
              <a:t>in English </a:t>
            </a:r>
            <a:r>
              <a:rPr lang="en-US" dirty="0" smtClean="0"/>
              <a:t>Literature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166537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Is it possible in </a:t>
            </a:r>
          </a:p>
          <a:p>
            <a:r>
              <a:rPr lang="en-US" dirty="0" smtClean="0"/>
              <a:t>English Education Department?</a:t>
            </a:r>
            <a:endParaRPr lang="en-US" dirty="0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3743323" y="4901249"/>
            <a:ext cx="5120640" cy="116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  <a:defRPr sz="2400" b="0" i="0" kern="1200" cap="none" spc="12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ahoma" pitchFamily="34" charset="0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ahoma" pitchFamily="34" charset="0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ahoma" pitchFamily="34" charset="0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ahom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Session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 smtClean="0"/>
              <a:t>Professional Development with </a:t>
            </a:r>
          </a:p>
          <a:p>
            <a:r>
              <a:rPr lang="en-US" dirty="0" smtClean="0"/>
              <a:t>NK ARIE SUWASTINI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8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63" y="29337"/>
            <a:ext cx="8591550" cy="6959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History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610644" y="353907"/>
            <a:ext cx="2257131" cy="13258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2E2224"/>
                </a:solidFill>
              </a:rPr>
              <a:t>Negotiations of Female Subjectivity in Jane Austen’s Films (2015)</a:t>
            </a:r>
            <a:endParaRPr lang="en-US" dirty="0">
              <a:solidFill>
                <a:srgbClr val="2E2224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99765" y="924133"/>
            <a:ext cx="2838823" cy="9708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2E2224"/>
                </a:solidFill>
              </a:rPr>
              <a:t>Representations of Identity Negotiations in </a:t>
            </a:r>
            <a:r>
              <a:rPr lang="en-US" i="1" dirty="0" smtClean="0">
                <a:solidFill>
                  <a:srgbClr val="2E2224"/>
                </a:solidFill>
              </a:rPr>
              <a:t>The Mists of Avalon (2009)</a:t>
            </a:r>
            <a:endParaRPr lang="en-US" dirty="0">
              <a:solidFill>
                <a:srgbClr val="2E2224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4497" y="2625175"/>
            <a:ext cx="1797450" cy="14554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2E2224"/>
                </a:solidFill>
              </a:rPr>
              <a:t>Character Revelations in Jane Austen’s Novels (2002)</a:t>
            </a:r>
            <a:endParaRPr lang="en-US" dirty="0">
              <a:solidFill>
                <a:srgbClr val="2E2224"/>
              </a:solidFill>
            </a:endParaRPr>
          </a:p>
        </p:txBody>
      </p:sp>
      <p:cxnSp>
        <p:nvCxnSpPr>
          <p:cNvPr id="9" name="Elbow Connector 8"/>
          <p:cNvCxnSpPr>
            <a:stCxn id="8" idx="0"/>
          </p:cNvCxnSpPr>
          <p:nvPr/>
        </p:nvCxnSpPr>
        <p:spPr>
          <a:xfrm rot="5400000" flipH="1" flipV="1">
            <a:off x="3080146" y="-905323"/>
            <a:ext cx="1853575" cy="5207422"/>
          </a:xfrm>
          <a:prstGeom prst="bentConnector2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rocess 23"/>
          <p:cNvSpPr/>
          <p:nvPr/>
        </p:nvSpPr>
        <p:spPr>
          <a:xfrm>
            <a:off x="472772" y="6066561"/>
            <a:ext cx="7034340" cy="342458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2. Cinematic Translation of Jane Austen’s Character </a:t>
            </a:r>
            <a:r>
              <a:rPr lang="en-US" sz="1400" dirty="0" smtClean="0">
                <a:solidFill>
                  <a:schemeClr val="tx1"/>
                </a:solidFill>
              </a:rPr>
              <a:t>Revelations …  (Surabaya, 2010)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Process 24"/>
          <p:cNvSpPr/>
          <p:nvPr/>
        </p:nvSpPr>
        <p:spPr>
          <a:xfrm>
            <a:off x="102282" y="6477000"/>
            <a:ext cx="7082446" cy="36846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 1. A Garland of Irony in Guy de Maupassant’s </a:t>
            </a:r>
            <a:r>
              <a:rPr lang="en-US" sz="1400" i="1" dirty="0"/>
              <a:t>Diamond Necklace</a:t>
            </a:r>
            <a:r>
              <a:rPr lang="en-US" sz="1400" dirty="0"/>
              <a:t> </a:t>
            </a:r>
            <a:r>
              <a:rPr lang="en-US" sz="1400" dirty="0" smtClean="0"/>
              <a:t>(Lingua </a:t>
            </a:r>
            <a:r>
              <a:rPr lang="en-US" sz="1400" dirty="0" err="1" smtClean="0"/>
              <a:t>Scientia</a:t>
            </a:r>
            <a:r>
              <a:rPr lang="en-US" sz="1400" dirty="0" smtClean="0"/>
              <a:t>, 2007)</a:t>
            </a:r>
          </a:p>
        </p:txBody>
      </p:sp>
      <p:sp>
        <p:nvSpPr>
          <p:cNvPr id="28" name="Process 27"/>
          <p:cNvSpPr/>
          <p:nvPr/>
        </p:nvSpPr>
        <p:spPr>
          <a:xfrm>
            <a:off x="674632" y="5679291"/>
            <a:ext cx="7439257" cy="288846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3. Sense </a:t>
            </a:r>
            <a:r>
              <a:rPr lang="en-US" sz="1400" dirty="0">
                <a:solidFill>
                  <a:schemeClr val="tx1"/>
                </a:solidFill>
              </a:rPr>
              <a:t>and Sexuality: Eliza William’s Case in Andrew Davies’ </a:t>
            </a:r>
            <a:r>
              <a:rPr lang="en-US" sz="1400" i="1" dirty="0">
                <a:solidFill>
                  <a:schemeClr val="tx1"/>
                </a:solidFill>
              </a:rPr>
              <a:t>Sense and Sensibility </a:t>
            </a:r>
            <a:r>
              <a:rPr lang="en-US" sz="1400" dirty="0" smtClean="0">
                <a:solidFill>
                  <a:schemeClr val="tx1"/>
                </a:solidFill>
              </a:rPr>
              <a:t>(Turkey, 2010)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Process 28"/>
          <p:cNvSpPr/>
          <p:nvPr/>
        </p:nvSpPr>
        <p:spPr>
          <a:xfrm>
            <a:off x="939170" y="5308240"/>
            <a:ext cx="7284262" cy="295214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4. </a:t>
            </a:r>
            <a:r>
              <a:rPr lang="en-US" sz="1400" dirty="0" err="1" smtClean="0">
                <a:solidFill>
                  <a:schemeClr val="tx1"/>
                </a:solidFill>
              </a:rPr>
              <a:t>Mis</a:t>
            </a:r>
            <a:r>
              <a:rPr lang="en-US" sz="1400" dirty="0">
                <a:solidFill>
                  <a:schemeClr val="tx1"/>
                </a:solidFill>
              </a:rPr>
              <a:t>-framing and Anti-Framing in the 2005’s Adaptation of Jane Austen’s </a:t>
            </a:r>
            <a:r>
              <a:rPr lang="en-US" sz="1400" dirty="0" smtClean="0">
                <a:solidFill>
                  <a:schemeClr val="tx1"/>
                </a:solidFill>
              </a:rPr>
              <a:t>…. (Turkey, 2010)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Process 29"/>
          <p:cNvSpPr/>
          <p:nvPr/>
        </p:nvSpPr>
        <p:spPr>
          <a:xfrm>
            <a:off x="1128888" y="4919278"/>
            <a:ext cx="7965947" cy="307487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5. </a:t>
            </a:r>
            <a:r>
              <a:rPr lang="en-US" sz="1400" dirty="0">
                <a:solidFill>
                  <a:schemeClr val="tx1"/>
                </a:solidFill>
              </a:rPr>
              <a:t>Bridging the Pop and the Classics: Film Adaptations as Gateway to English Literature </a:t>
            </a:r>
            <a:r>
              <a:rPr lang="en-US" sz="1400" dirty="0" smtClean="0">
                <a:solidFill>
                  <a:schemeClr val="tx1"/>
                </a:solidFill>
              </a:rPr>
              <a:t>(Surakarta, 2010)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Process 30"/>
          <p:cNvSpPr/>
          <p:nvPr/>
        </p:nvSpPr>
        <p:spPr>
          <a:xfrm>
            <a:off x="1366450" y="4538309"/>
            <a:ext cx="7729843" cy="290835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6. </a:t>
            </a:r>
            <a:r>
              <a:rPr lang="en-US" sz="1400" dirty="0">
                <a:solidFill>
                  <a:schemeClr val="tx1"/>
                </a:solidFill>
              </a:rPr>
              <a:t>The Interplaying of Feminist Issues in the Adaptation of Jane Austen’s Novels </a:t>
            </a:r>
            <a:r>
              <a:rPr lang="en-US" sz="1400" dirty="0" smtClean="0">
                <a:solidFill>
                  <a:schemeClr val="tx1"/>
                </a:solidFill>
              </a:rPr>
              <a:t>(Singapore, 2011) 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Process 33"/>
          <p:cNvSpPr/>
          <p:nvPr/>
        </p:nvSpPr>
        <p:spPr>
          <a:xfrm>
            <a:off x="1604012" y="4203598"/>
            <a:ext cx="7507625" cy="255818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7. Undercover</a:t>
            </a:r>
            <a:r>
              <a:rPr lang="en-US" sz="1400" dirty="0">
                <a:solidFill>
                  <a:schemeClr val="tx1"/>
                </a:solidFill>
              </a:rPr>
              <a:t>! Introducing Feminism through the Use of Film Adaptations </a:t>
            </a:r>
            <a:r>
              <a:rPr lang="en-US" sz="1400" dirty="0" smtClean="0">
                <a:solidFill>
                  <a:schemeClr val="tx1"/>
                </a:solidFill>
              </a:rPr>
              <a:t>… (Nottingham, 2011)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Process 34"/>
          <p:cNvSpPr/>
          <p:nvPr/>
        </p:nvSpPr>
        <p:spPr>
          <a:xfrm>
            <a:off x="2425445" y="3841461"/>
            <a:ext cx="6670848" cy="283936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8. </a:t>
            </a:r>
            <a:r>
              <a:rPr lang="en-US" sz="1400" dirty="0">
                <a:solidFill>
                  <a:schemeClr val="tx1"/>
                </a:solidFill>
              </a:rPr>
              <a:t>The Political Economy behind the Commercial Success of the Film </a:t>
            </a:r>
            <a:r>
              <a:rPr lang="en-US" sz="1400" dirty="0" smtClean="0">
                <a:solidFill>
                  <a:schemeClr val="tx1"/>
                </a:solidFill>
              </a:rPr>
              <a:t>… (Preston, 2011)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Process 37"/>
          <p:cNvSpPr/>
          <p:nvPr/>
        </p:nvSpPr>
        <p:spPr>
          <a:xfrm>
            <a:off x="2440790" y="3115188"/>
            <a:ext cx="6670848" cy="283936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10. </a:t>
            </a:r>
            <a:r>
              <a:rPr lang="en-US" sz="1400" dirty="0">
                <a:solidFill>
                  <a:schemeClr val="tx1"/>
                </a:solidFill>
              </a:rPr>
              <a:t>Willing to be Kissed: Framing Sexuality </a:t>
            </a:r>
            <a:r>
              <a:rPr lang="en-US" sz="1400" dirty="0" smtClean="0">
                <a:solidFill>
                  <a:schemeClr val="tx1"/>
                </a:solidFill>
              </a:rPr>
              <a:t>in Andrew Davies’ </a:t>
            </a:r>
            <a:r>
              <a:rPr lang="en-US" sz="1400" i="1" dirty="0" smtClean="0">
                <a:solidFill>
                  <a:schemeClr val="tx1"/>
                </a:solidFill>
              </a:rPr>
              <a:t>Sense</a:t>
            </a:r>
            <a:r>
              <a:rPr lang="en-US" sz="1400" dirty="0" smtClean="0">
                <a:solidFill>
                  <a:schemeClr val="tx1"/>
                </a:solidFill>
              </a:rPr>
              <a:t> … (Melbourne, 2011) 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Process 38"/>
          <p:cNvSpPr/>
          <p:nvPr/>
        </p:nvSpPr>
        <p:spPr>
          <a:xfrm>
            <a:off x="2440790" y="2760739"/>
            <a:ext cx="6670848" cy="283936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11. Negotiations of Subjectivity in Made Taro’s </a:t>
            </a:r>
            <a:r>
              <a:rPr lang="en-US" sz="1400" dirty="0" err="1" smtClean="0">
                <a:solidFill>
                  <a:schemeClr val="tx1"/>
                </a:solidFill>
              </a:rPr>
              <a:t>Kisah-Kisah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Tantri</a:t>
            </a:r>
            <a:r>
              <a:rPr lang="en-US" sz="1400" dirty="0" smtClean="0">
                <a:solidFill>
                  <a:schemeClr val="tx1"/>
                </a:solidFill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</a:rPr>
              <a:t>Yogjakarta</a:t>
            </a:r>
            <a:r>
              <a:rPr lang="en-US" sz="1400" dirty="0" smtClean="0">
                <a:solidFill>
                  <a:schemeClr val="tx1"/>
                </a:solidFill>
              </a:rPr>
              <a:t>, 2013) 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Process 39"/>
          <p:cNvSpPr/>
          <p:nvPr/>
        </p:nvSpPr>
        <p:spPr>
          <a:xfrm>
            <a:off x="2446998" y="3480190"/>
            <a:ext cx="6670848" cy="283936"/>
          </a:xfrm>
          <a:prstGeom prst="flowChartProcess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/>
              <a:t>9. Power Relations in the Translation of </a:t>
            </a:r>
            <a:r>
              <a:rPr lang="en-US" sz="1400" dirty="0" err="1" smtClean="0"/>
              <a:t>Arundhati</a:t>
            </a:r>
            <a:r>
              <a:rPr lang="en-US" sz="1400" dirty="0" smtClean="0"/>
              <a:t> Roy’s </a:t>
            </a:r>
            <a:r>
              <a:rPr lang="en-US" sz="1400" i="1" dirty="0" smtClean="0"/>
              <a:t>God of Small …</a:t>
            </a:r>
            <a:r>
              <a:rPr lang="en-US" sz="1400" dirty="0" smtClean="0"/>
              <a:t>(Jakarta, 2011) </a:t>
            </a:r>
            <a:endParaRPr lang="en-US" sz="1400" dirty="0"/>
          </a:p>
        </p:txBody>
      </p:sp>
      <p:sp>
        <p:nvSpPr>
          <p:cNvPr id="41" name="Process 40"/>
          <p:cNvSpPr/>
          <p:nvPr/>
        </p:nvSpPr>
        <p:spPr>
          <a:xfrm>
            <a:off x="2473152" y="2378621"/>
            <a:ext cx="6670848" cy="283936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12. Jane Austen in Bali: My Secret Mentor in Feminism (Melbourne, 2014)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Process 41"/>
          <p:cNvSpPr/>
          <p:nvPr/>
        </p:nvSpPr>
        <p:spPr>
          <a:xfrm>
            <a:off x="2425445" y="2022736"/>
            <a:ext cx="6718555" cy="283936"/>
          </a:xfrm>
          <a:prstGeom prst="flowChartProcess">
            <a:avLst/>
          </a:prstGeom>
          <a:solidFill>
            <a:schemeClr val="tx2">
              <a:lumMod val="25000"/>
              <a:lumOff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rgbClr val="2E2224"/>
                </a:solidFill>
              </a:rPr>
              <a:t>13. In/Fidelity Criticism: Toward The More Critical Adaptation Studies (Denpasar, 2014) </a:t>
            </a:r>
            <a:endParaRPr lang="en-US" sz="1400" dirty="0">
              <a:solidFill>
                <a:srgbClr val="2E22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3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8471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UNDERGRADUATE THESES ON LITERATURE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01740209"/>
              </p:ext>
            </p:extLst>
          </p:nvPr>
        </p:nvGraphicFramePr>
        <p:xfrm>
          <a:off x="0" y="1710765"/>
          <a:ext cx="531177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rved Left Arrow 6"/>
          <p:cNvSpPr/>
          <p:nvPr/>
        </p:nvSpPr>
        <p:spPr>
          <a:xfrm rot="16973786">
            <a:off x="5429142" y="1621339"/>
            <a:ext cx="1224982" cy="2787034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91069" y="4049059"/>
            <a:ext cx="3376705" cy="21814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2E2224"/>
                </a:solidFill>
              </a:rPr>
              <a:t>ANALYSIS ON ONE OR ELEMENTS OF A LITERARY TEXT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2E2224"/>
                </a:solidFill>
              </a:rPr>
              <a:t>COMPARISONS OF SOME ELEMENTS IN SEVERAL TEXTS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2E2224"/>
                </a:solidFill>
              </a:rPr>
              <a:t>ANALYSIS ON IDEOLOGICAL/SOCIAL ASPECTS OF THE TEXTS</a:t>
            </a:r>
            <a:endParaRPr lang="en-US" dirty="0">
              <a:solidFill>
                <a:srgbClr val="2E22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2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91411" y="5782236"/>
            <a:ext cx="3152589" cy="10757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2E2224"/>
                </a:solidFill>
              </a:rPr>
              <a:t>LITERARY TEXTS:</a:t>
            </a:r>
          </a:p>
          <a:p>
            <a:pPr algn="ctr"/>
            <a:r>
              <a:rPr lang="en-US" dirty="0" smtClean="0">
                <a:solidFill>
                  <a:srgbClr val="2E2224"/>
                </a:solidFill>
              </a:rPr>
              <a:t>Poem(s), Short Story(</a:t>
            </a:r>
            <a:r>
              <a:rPr lang="en-US" dirty="0" err="1" smtClean="0">
                <a:solidFill>
                  <a:srgbClr val="2E2224"/>
                </a:solidFill>
              </a:rPr>
              <a:t>ies</a:t>
            </a:r>
            <a:r>
              <a:rPr lang="en-US" dirty="0" smtClean="0">
                <a:solidFill>
                  <a:srgbClr val="2E2224"/>
                </a:solidFill>
              </a:rPr>
              <a:t>), Novel(s), Movie(s)</a:t>
            </a:r>
            <a:endParaRPr lang="en-US" dirty="0">
              <a:solidFill>
                <a:srgbClr val="2E2224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5575" y="391459"/>
            <a:ext cx="2910541" cy="16405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2E2224"/>
                </a:solidFill>
              </a:rPr>
              <a:t>Researches:</a:t>
            </a:r>
          </a:p>
          <a:p>
            <a:pPr algn="ctr"/>
            <a:r>
              <a:rPr lang="en-US" dirty="0" smtClean="0">
                <a:solidFill>
                  <a:srgbClr val="2E2224"/>
                </a:solidFill>
              </a:rPr>
              <a:t>Theses,</a:t>
            </a:r>
          </a:p>
          <a:p>
            <a:pPr algn="ctr"/>
            <a:r>
              <a:rPr lang="en-US" dirty="0" smtClean="0">
                <a:solidFill>
                  <a:srgbClr val="2E2224"/>
                </a:solidFill>
              </a:rPr>
              <a:t>End of Semester Essays,</a:t>
            </a:r>
          </a:p>
          <a:p>
            <a:pPr algn="ctr"/>
            <a:r>
              <a:rPr lang="en-US" dirty="0" smtClean="0">
                <a:solidFill>
                  <a:srgbClr val="2E2224"/>
                </a:solidFill>
              </a:rPr>
              <a:t>Articles, Academic Presentations</a:t>
            </a:r>
            <a:endParaRPr lang="en-US" dirty="0">
              <a:solidFill>
                <a:srgbClr val="2E222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7882" y="2435412"/>
            <a:ext cx="4258234" cy="11056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2E2224"/>
                </a:solidFill>
              </a:rPr>
              <a:t>Approaches:</a:t>
            </a:r>
          </a:p>
          <a:p>
            <a:pPr algn="ctr"/>
            <a:r>
              <a:rPr lang="en-US" dirty="0" smtClean="0">
                <a:solidFill>
                  <a:srgbClr val="2E2224"/>
                </a:solidFill>
              </a:rPr>
              <a:t>Structuralism, New Criticism, Feminism, Post-colonial, Post-Structuralism, Post-feminism, Semiotics, </a:t>
            </a:r>
            <a:r>
              <a:rPr lang="en-US" dirty="0" err="1" smtClean="0">
                <a:solidFill>
                  <a:srgbClr val="2E2224"/>
                </a:solidFill>
              </a:rPr>
              <a:t>etc</a:t>
            </a:r>
            <a:endParaRPr lang="en-US" dirty="0">
              <a:solidFill>
                <a:srgbClr val="2E222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4647" y="5112228"/>
            <a:ext cx="159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35623" y="5466087"/>
            <a:ext cx="159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7519" y="4701090"/>
            <a:ext cx="159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PERSISTENCE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69208" y="4152438"/>
            <a:ext cx="135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PLEASURES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4588" y="2792489"/>
            <a:ext cx="1509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EXPLORING NEW THEORIES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55880" y="2027803"/>
            <a:ext cx="221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GRADUATION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44880" y="194396"/>
            <a:ext cx="1811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POSTGRADUATE STUDIES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20714" y="4521770"/>
            <a:ext cx="177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ENGLISH PROFICIENCY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7321175" y="5460072"/>
            <a:ext cx="14941" cy="334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336116" y="4449616"/>
            <a:ext cx="478118" cy="6248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6081059" y="5296894"/>
            <a:ext cx="1240116" cy="4978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1"/>
          </p:cNvCxnSpPr>
          <p:nvPr/>
        </p:nvCxnSpPr>
        <p:spPr>
          <a:xfrm flipH="1" flipV="1">
            <a:off x="6499412" y="5127471"/>
            <a:ext cx="575235" cy="1694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675529" y="5662706"/>
            <a:ext cx="2069351" cy="172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929070" y="5260737"/>
            <a:ext cx="866589" cy="531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1016000" y="3767863"/>
            <a:ext cx="29882" cy="684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 flipH="1" flipV="1">
            <a:off x="1029270" y="2148355"/>
            <a:ext cx="596136" cy="574115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>
            <a:off x="3989294" y="1029698"/>
            <a:ext cx="1001059" cy="882773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Bent-Up Arrow 42"/>
          <p:cNvSpPr/>
          <p:nvPr/>
        </p:nvSpPr>
        <p:spPr>
          <a:xfrm>
            <a:off x="7074647" y="1575672"/>
            <a:ext cx="1172882" cy="673597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529" y="3650683"/>
            <a:ext cx="1180351" cy="145274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6677" y="4152438"/>
            <a:ext cx="889000" cy="121920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5990" y="5825136"/>
            <a:ext cx="993856" cy="97729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4396" y="2763363"/>
            <a:ext cx="1267770" cy="77069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7012" y="840727"/>
            <a:ext cx="1422400" cy="12319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70799" y="14941"/>
            <a:ext cx="1473200" cy="1460500"/>
          </a:xfrm>
          <a:prstGeom prst="rect">
            <a:avLst/>
          </a:prstGeom>
        </p:spPr>
      </p:pic>
      <p:cxnSp>
        <p:nvCxnSpPr>
          <p:cNvPr id="55" name="Straight Arrow Connector 54"/>
          <p:cNvCxnSpPr/>
          <p:nvPr/>
        </p:nvCxnSpPr>
        <p:spPr>
          <a:xfrm flipH="1" flipV="1">
            <a:off x="2691656" y="4460228"/>
            <a:ext cx="834460" cy="615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879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7091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 Revelations in Jane Austen’s Novels (2002)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52329" cy="503368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Objects of study: Jane Austen Novels (6 titles)</a:t>
            </a:r>
          </a:p>
          <a:p>
            <a:r>
              <a:rPr lang="en-US" dirty="0" smtClean="0"/>
              <a:t>Focus of study: Techniques of Character Revelation</a:t>
            </a:r>
          </a:p>
          <a:p>
            <a:r>
              <a:rPr lang="en-US" dirty="0" smtClean="0"/>
              <a:t>Research Background: Jane Austen’s acclaimed reputations as realistic novels with very well-developed characters.</a:t>
            </a:r>
          </a:p>
          <a:p>
            <a:r>
              <a:rPr lang="en-US" dirty="0" smtClean="0"/>
              <a:t>Research Purpose: Finding the Techniques of Character Revelations in Jane Austen’s Novels </a:t>
            </a:r>
          </a:p>
          <a:p>
            <a:r>
              <a:rPr lang="en-US" dirty="0" smtClean="0"/>
              <a:t>Approach: Textual, Discourse Analysis</a:t>
            </a:r>
          </a:p>
          <a:p>
            <a:r>
              <a:rPr lang="en-US" dirty="0" smtClean="0"/>
              <a:t>Method: Close Reading</a:t>
            </a:r>
          </a:p>
          <a:p>
            <a:r>
              <a:rPr lang="en-US" dirty="0" smtClean="0"/>
              <a:t>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the novels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Reads the elements of prose fiction, especially techniques of character revelation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techniques used in each novels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Conclude what techniques used most frequently and the least frequently.</a:t>
            </a:r>
          </a:p>
          <a:p>
            <a:pPr marL="571500" indent="-514350"/>
            <a:r>
              <a:rPr lang="en-US" dirty="0" smtClean="0"/>
              <a:t>Voila!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084" y="76200"/>
            <a:ext cx="1630444" cy="215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17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Cinematic Translation of Jane Austen’s Character Revelations in the 2005’s Adaptation of </a:t>
            </a:r>
            <a:r>
              <a:rPr lang="en-US" i="1" dirty="0"/>
              <a:t>Pride and Prejudice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2006601"/>
            <a:ext cx="9144000" cy="4851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Objects of study: Jane Austen’s </a:t>
            </a:r>
            <a:r>
              <a:rPr lang="en-US" i="1" dirty="0" smtClean="0"/>
              <a:t>Pride and Prejudice</a:t>
            </a:r>
            <a:r>
              <a:rPr lang="en-US" dirty="0" smtClean="0"/>
              <a:t> and Joe Wright’s Adaptation in 2005</a:t>
            </a:r>
          </a:p>
          <a:p>
            <a:r>
              <a:rPr lang="en-US" dirty="0" smtClean="0"/>
              <a:t>Focus of study: Techniques of Character Revelation in the Novels and Characterization in the Movie</a:t>
            </a:r>
          </a:p>
          <a:p>
            <a:r>
              <a:rPr lang="en-US" dirty="0" smtClean="0"/>
              <a:t>Research Background: The many changes during adaptation process due to the different media and limited space in movie.</a:t>
            </a:r>
          </a:p>
          <a:p>
            <a:r>
              <a:rPr lang="en-US" dirty="0" smtClean="0"/>
              <a:t>Research Purpose: Finding out how the change of medium affects the characterization of Elizabeth </a:t>
            </a:r>
            <a:r>
              <a:rPr lang="en-US" dirty="0" err="1" smtClean="0"/>
              <a:t>Bennet</a:t>
            </a:r>
            <a:r>
              <a:rPr lang="en-US" dirty="0" smtClean="0"/>
              <a:t> as the main character and how the characterization is accomplished. </a:t>
            </a:r>
          </a:p>
          <a:p>
            <a:r>
              <a:rPr lang="en-US" dirty="0" smtClean="0"/>
              <a:t>Approach: Textual, Discourse Analysis</a:t>
            </a:r>
          </a:p>
          <a:p>
            <a:r>
              <a:rPr lang="en-US" dirty="0" smtClean="0"/>
              <a:t>Method: Close Reading</a:t>
            </a:r>
          </a:p>
          <a:p>
            <a:r>
              <a:rPr lang="en-US" dirty="0" smtClean="0"/>
              <a:t>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the novels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Reads the elements of prose fiction, especially techniques of character revelation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techniques used in each novels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Conclude what techniques used most frequently and the least frequently.</a:t>
            </a:r>
          </a:p>
          <a:p>
            <a:pPr marL="571500" indent="-514350"/>
            <a:r>
              <a:rPr lang="en-US" dirty="0" smtClean="0"/>
              <a:t>Voila!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2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038"/>
            <a:ext cx="84836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Willing to be Kissed: Framing Sexuality in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Andrew Davies’ </a:t>
            </a:r>
            <a:r>
              <a:rPr lang="en-US" sz="2800" i="1" dirty="0" smtClean="0">
                <a:solidFill>
                  <a:schemeClr val="tx1"/>
                </a:solidFill>
              </a:rPr>
              <a:t>Sense and Sensibility </a:t>
            </a:r>
            <a:r>
              <a:rPr lang="en-US" sz="2800" dirty="0" smtClean="0">
                <a:solidFill>
                  <a:schemeClr val="tx1"/>
                </a:solidFill>
              </a:rPr>
              <a:t>(2008)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941"/>
            <a:ext cx="8229600" cy="433322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Objects of study: Film Adaptations of Jane Austen’s </a:t>
            </a:r>
            <a:r>
              <a:rPr lang="en-US" i="1" dirty="0" smtClean="0"/>
              <a:t>Sense and Sensibility </a:t>
            </a:r>
            <a:r>
              <a:rPr lang="en-US" dirty="0" smtClean="0"/>
              <a:t>in 1981, 1995, 2008</a:t>
            </a:r>
          </a:p>
          <a:p>
            <a:r>
              <a:rPr lang="en-US" dirty="0" smtClean="0"/>
              <a:t>Focus of study: Kissing Scenes</a:t>
            </a:r>
          </a:p>
          <a:p>
            <a:r>
              <a:rPr lang="en-US" dirty="0" smtClean="0"/>
              <a:t>Research Background: Jane Austen’s reluctance to STATE sexuality; the the occurrences of kissing scene in the film adaptations</a:t>
            </a:r>
          </a:p>
          <a:p>
            <a:r>
              <a:rPr lang="en-US" dirty="0" smtClean="0"/>
              <a:t>Research Purpose: Finding the pattern of the </a:t>
            </a:r>
            <a:r>
              <a:rPr lang="en-US" dirty="0" err="1" smtClean="0"/>
              <a:t>occurence</a:t>
            </a:r>
            <a:endParaRPr lang="en-US" dirty="0" smtClean="0"/>
          </a:p>
          <a:p>
            <a:r>
              <a:rPr lang="en-US" dirty="0" smtClean="0"/>
              <a:t>Approach: Textual; film as text</a:t>
            </a:r>
          </a:p>
          <a:p>
            <a:r>
              <a:rPr lang="en-US" dirty="0" smtClean="0"/>
              <a:t>Method: Close Reading</a:t>
            </a:r>
          </a:p>
          <a:p>
            <a:r>
              <a:rPr lang="en-US" dirty="0" smtClean="0"/>
              <a:t>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Watch the movies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Count the kissing scenes or near-kissing scenes in each movie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frequency of the scene in each movie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Compare the occurrences: which movie has the most scene; which movie has the least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if there is any pattern</a:t>
            </a:r>
            <a:endParaRPr lang="en-US" dirty="0"/>
          </a:p>
          <a:p>
            <a:pPr marL="358775" indent="-301625"/>
            <a:r>
              <a:rPr lang="en-US" dirty="0" smtClean="0"/>
              <a:t>Conclusion: there is a developing tendency to include kissing scene from 1981 to 1995 to 2008.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rcRect t="14352" b="14352"/>
          <a:stretch>
            <a:fillRect/>
          </a:stretch>
        </p:blipFill>
        <p:spPr>
          <a:xfrm>
            <a:off x="6798238" y="5625027"/>
            <a:ext cx="2193790" cy="1206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2491" y="5625027"/>
            <a:ext cx="2230954" cy="1206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5782186"/>
            <a:ext cx="1828800" cy="110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7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</TotalTime>
  <Words>796</Words>
  <Application>Microsoft Macintosh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Research in English Literature </vt:lpstr>
      <vt:lpstr>Research History</vt:lpstr>
      <vt:lpstr>UNDERGRADUATE THESES ON LITERATURE</vt:lpstr>
      <vt:lpstr>PowerPoint Presentation</vt:lpstr>
      <vt:lpstr>Character Revelations in Jane Austen’s Novels (2002)</vt:lpstr>
      <vt:lpstr>Cinematic Translation of Jane Austen’s Character Revelations in the 2005’s Adaptation of Pride and Prejudice </vt:lpstr>
      <vt:lpstr>Willing to be Kissed: Framing Sexuality in  Andrew Davies’ Sense and Sensibility (2008) </vt:lpstr>
    </vt:vector>
  </TitlesOfParts>
  <Company>ariesuwastini_101004@yahoo.co.uk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Researches in English literature </dc:title>
  <dc:creator>Ni Komang Arie Suwastini</dc:creator>
  <cp:lastModifiedBy>Ni Komang Arie Suwastini</cp:lastModifiedBy>
  <cp:revision>29</cp:revision>
  <dcterms:created xsi:type="dcterms:W3CDTF">2015-04-10T04:46:21Z</dcterms:created>
  <dcterms:modified xsi:type="dcterms:W3CDTF">2015-04-11T03:01:52Z</dcterms:modified>
</cp:coreProperties>
</file>