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9" r:id="rId3"/>
    <p:sldId id="257" r:id="rId4"/>
    <p:sldId id="310" r:id="rId5"/>
    <p:sldId id="311" r:id="rId6"/>
    <p:sldId id="312" r:id="rId7"/>
    <p:sldId id="313" r:id="rId8"/>
    <p:sldId id="314" r:id="rId9"/>
    <p:sldId id="344" r:id="rId10"/>
    <p:sldId id="315" r:id="rId11"/>
    <p:sldId id="316" r:id="rId12"/>
    <p:sldId id="317" r:id="rId13"/>
    <p:sldId id="318" r:id="rId14"/>
    <p:sldId id="319" r:id="rId15"/>
    <p:sldId id="320" r:id="rId16"/>
    <p:sldId id="321" r:id="rId17"/>
    <p:sldId id="322" r:id="rId18"/>
    <p:sldId id="324" r:id="rId19"/>
    <p:sldId id="323" r:id="rId20"/>
    <p:sldId id="260" r:id="rId21"/>
    <p:sldId id="288" r:id="rId22"/>
    <p:sldId id="287" r:id="rId23"/>
    <p:sldId id="307" r:id="rId24"/>
    <p:sldId id="286" r:id="rId25"/>
    <p:sldId id="289" r:id="rId26"/>
    <p:sldId id="346" r:id="rId27"/>
    <p:sldId id="345" r:id="rId28"/>
    <p:sldId id="326" r:id="rId29"/>
    <p:sldId id="328" r:id="rId30"/>
    <p:sldId id="329" r:id="rId31"/>
    <p:sldId id="330" r:id="rId32"/>
    <p:sldId id="327" r:id="rId33"/>
    <p:sldId id="350" r:id="rId34"/>
    <p:sldId id="351" r:id="rId35"/>
    <p:sldId id="348" r:id="rId36"/>
    <p:sldId id="349" r:id="rId37"/>
    <p:sldId id="333" r:id="rId38"/>
    <p:sldId id="335" r:id="rId39"/>
    <p:sldId id="336" r:id="rId40"/>
    <p:sldId id="337" r:id="rId41"/>
    <p:sldId id="352" r:id="rId42"/>
    <p:sldId id="338" r:id="rId43"/>
    <p:sldId id="339" r:id="rId44"/>
    <p:sldId id="340" r:id="rId45"/>
    <p:sldId id="284" r:id="rId46"/>
    <p:sldId id="347" r:id="rId4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81" autoAdjust="0"/>
  </p:normalViewPr>
  <p:slideViewPr>
    <p:cSldViewPr>
      <p:cViewPr varScale="1">
        <p:scale>
          <a:sx n="57" d="100"/>
          <a:sy n="57" d="100"/>
        </p:scale>
        <p:origin x="1776"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A5382F51-1195-4A33-9B2C-C7CEEF60C2A6}" type="slidenum">
              <a:rPr lang="en-US"/>
              <a:pPr>
                <a:defRPr/>
              </a:pPr>
              <a:t>‹#›</a:t>
            </a:fld>
            <a:endParaRPr lang="en-US"/>
          </a:p>
        </p:txBody>
      </p:sp>
    </p:spTree>
    <p:extLst>
      <p:ext uri="{BB962C8B-B14F-4D97-AF65-F5344CB8AC3E}">
        <p14:creationId xmlns:p14="http://schemas.microsoft.com/office/powerpoint/2010/main" val="1795319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esol.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AE20D9D-A661-4173-AD63-BD54C64C489F}" type="slidenum">
              <a:rPr lang="en-US" altLang="en-US" smtClean="0"/>
              <a:pPr/>
              <a:t>20</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b="1" smtClean="0"/>
              <a:t>What is this event? </a:t>
            </a:r>
            <a:r>
              <a:rPr lang="en-US" altLang="en-US" smtClean="0"/>
              <a:t>TESOL (Teaching English to Speakers of Other Languages) is a global professional organization that serves the needs of 14,000 English as a second language (ESL) and English as a foreign language (EFL) educators. TESOL also has a community of 101 worldwide affiliates that supports the educational needs of over 47,000 TESOL professionals. Its annual event attracts over 7,000 applied linguists, researchers, and practitioners from around the globe. More information about the organization can be found at </a:t>
            </a:r>
            <a:r>
              <a:rPr lang="en-US" altLang="en-US" smtClean="0">
                <a:hlinkClick r:id="rId3"/>
              </a:rPr>
              <a:t>www.tesol.org</a:t>
            </a:r>
            <a:r>
              <a:rPr lang="en-US" altLang="en-US" smtClean="0"/>
              <a:t>.</a:t>
            </a:r>
          </a:p>
        </p:txBody>
      </p:sp>
    </p:spTree>
    <p:extLst>
      <p:ext uri="{BB962C8B-B14F-4D97-AF65-F5344CB8AC3E}">
        <p14:creationId xmlns:p14="http://schemas.microsoft.com/office/powerpoint/2010/main" val="307604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9396" name="Slide Number Placeholder 3"/>
          <p:cNvSpPr>
            <a:spLocks noGrp="1"/>
          </p:cNvSpPr>
          <p:nvPr>
            <p:ph type="sldNum" sz="quarter" idx="5"/>
          </p:nvPr>
        </p:nvSpPr>
        <p:spPr>
          <a:noFill/>
        </p:spPr>
        <p:txBody>
          <a:bodyPr/>
          <a:lstStyle/>
          <a:p>
            <a:fld id="{13E19031-1DA5-4678-AA86-A1405E662A70}" type="slidenum">
              <a:rPr lang="en-US" smtClean="0">
                <a:latin typeface="Calibri" pitchFamily="34" charset="0"/>
              </a:rPr>
              <a:pPr/>
              <a:t>46</a:t>
            </a:fld>
            <a:endParaRPr lang="en-US" smtClean="0">
              <a:latin typeface="Calibri" pitchFamily="34" charset="0"/>
            </a:endParaRPr>
          </a:p>
        </p:txBody>
      </p:sp>
    </p:spTree>
    <p:extLst>
      <p:ext uri="{BB962C8B-B14F-4D97-AF65-F5344CB8AC3E}">
        <p14:creationId xmlns:p14="http://schemas.microsoft.com/office/powerpoint/2010/main" val="326254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spcBef>
                <a:spcPct val="0"/>
              </a:spcBef>
              <a:buFontTx/>
              <a:buChar char="•"/>
            </a:pPr>
            <a:r>
              <a:rPr lang="en-US" altLang="en-US" smtClean="0"/>
              <a:t>Each webinars is 90 minutes</a:t>
            </a:r>
          </a:p>
          <a:p>
            <a:pPr eaLnBrk="1" hangingPunct="1">
              <a:spcBef>
                <a:spcPct val="0"/>
              </a:spcBef>
              <a:buFontTx/>
              <a:buChar char="•"/>
            </a:pPr>
            <a:r>
              <a:rPr lang="en-US" altLang="en-US" smtClean="0"/>
              <a:t>Each course consists of 5 webinars</a:t>
            </a:r>
          </a:p>
          <a:p>
            <a:pPr eaLnBrk="1" hangingPunct="1">
              <a:spcBef>
                <a:spcPct val="0"/>
              </a:spcBef>
              <a:buFontTx/>
              <a:buChar char="•"/>
            </a:pPr>
            <a:r>
              <a:rPr lang="en-US" altLang="en-US" smtClean="0"/>
              <a:t>Teachers who participate in at least 3 out of 5 webinars receive an e-certificate</a:t>
            </a:r>
          </a:p>
          <a:p>
            <a:pPr eaLnBrk="1" hangingPunct="1">
              <a:spcBef>
                <a:spcPct val="0"/>
              </a:spcBef>
              <a:buFontTx/>
              <a:buChar char="•"/>
            </a:pPr>
            <a:r>
              <a:rPr lang="en-US" altLang="en-US" smtClean="0"/>
              <a:t>The Ning is a place where teachers can participate in discussions between webinars. They can also access materials and recordings of past webinars. </a:t>
            </a:r>
          </a:p>
          <a:p>
            <a:pPr eaLnBrk="1" hangingPunct="1">
              <a:spcBef>
                <a:spcPct val="0"/>
              </a:spcBef>
            </a:pPr>
            <a:endParaRPr lang="en-US" altLang="en-US" smtClean="0"/>
          </a:p>
        </p:txBody>
      </p:sp>
      <p:sp>
        <p:nvSpPr>
          <p:cNvPr id="51204" name="Slide Number Placeholder 3"/>
          <p:cNvSpPr>
            <a:spLocks noGrp="1"/>
          </p:cNvSpPr>
          <p:nvPr>
            <p:ph type="sldNum" sz="quarter" idx="5"/>
          </p:nvPr>
        </p:nvSpPr>
        <p:spPr>
          <a:noFill/>
        </p:spPr>
        <p:txBody>
          <a:bodyPr/>
          <a:lstStyle/>
          <a:p>
            <a:fld id="{A949398C-6C32-4414-A21A-4C5D51EAEFA2}" type="slidenum">
              <a:rPr lang="en-US" altLang="en-US" smtClean="0">
                <a:latin typeface="Calibri" pitchFamily="34" charset="0"/>
              </a:rPr>
              <a:pPr/>
              <a:t>29</a:t>
            </a:fld>
            <a:endParaRPr lang="en-US" altLang="en-US" smtClean="0">
              <a:latin typeface="Calibri" pitchFamily="34" charset="0"/>
            </a:endParaRPr>
          </a:p>
        </p:txBody>
      </p:sp>
    </p:spTree>
    <p:extLst>
      <p:ext uri="{BB962C8B-B14F-4D97-AF65-F5344CB8AC3E}">
        <p14:creationId xmlns:p14="http://schemas.microsoft.com/office/powerpoint/2010/main" val="300258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spcBef>
                <a:spcPct val="0"/>
              </a:spcBef>
              <a:buFontTx/>
              <a:buChar char="•"/>
            </a:pPr>
            <a:r>
              <a:rPr lang="en-US" altLang="en-US" smtClean="0"/>
              <a:t>The participation in the webinars has been drastically increasing. </a:t>
            </a:r>
          </a:p>
          <a:p>
            <a:pPr eaLnBrk="1" hangingPunct="1">
              <a:spcBef>
                <a:spcPct val="0"/>
              </a:spcBef>
              <a:buFontTx/>
              <a:buChar char="•"/>
            </a:pPr>
            <a:r>
              <a:rPr lang="en-US" altLang="en-US" smtClean="0"/>
              <a:t>In our most recent course, webinar series 5, we had our most attend webinar to date: with 987 teachers participating on Jan. 18</a:t>
            </a:r>
            <a:r>
              <a:rPr lang="en-US" altLang="en-US" baseline="30000" smtClean="0"/>
              <a:t>th</a:t>
            </a:r>
            <a:r>
              <a:rPr lang="en-US" altLang="en-US" smtClean="0"/>
              <a:t>. </a:t>
            </a:r>
          </a:p>
          <a:p>
            <a:pPr eaLnBrk="1" hangingPunct="1">
              <a:spcBef>
                <a:spcPct val="0"/>
              </a:spcBef>
              <a:buFontTx/>
              <a:buChar char="•"/>
            </a:pPr>
            <a:r>
              <a:rPr lang="en-US" altLang="en-US" smtClean="0"/>
              <a:t>We encourage embassies to offer viewing sessions. This allows more teachers to participate and brings this high tech training to low tech regions. </a:t>
            </a:r>
          </a:p>
          <a:p>
            <a:pPr eaLnBrk="1" hangingPunct="1">
              <a:spcBef>
                <a:spcPct val="0"/>
              </a:spcBef>
            </a:pPr>
            <a:endParaRPr lang="en-US" altLang="en-US" smtClean="0"/>
          </a:p>
        </p:txBody>
      </p:sp>
      <p:sp>
        <p:nvSpPr>
          <p:cNvPr id="52228" name="Slide Number Placeholder 3"/>
          <p:cNvSpPr>
            <a:spLocks noGrp="1"/>
          </p:cNvSpPr>
          <p:nvPr>
            <p:ph type="sldNum" sz="quarter" idx="5"/>
          </p:nvPr>
        </p:nvSpPr>
        <p:spPr>
          <a:noFill/>
        </p:spPr>
        <p:txBody>
          <a:bodyPr/>
          <a:lstStyle/>
          <a:p>
            <a:fld id="{55595AB9-2463-4282-8F09-10BCA03F4C0E}" type="slidenum">
              <a:rPr lang="en-US" altLang="en-US" smtClean="0">
                <a:latin typeface="Calibri" pitchFamily="34" charset="0"/>
              </a:rPr>
              <a:pPr/>
              <a:t>30</a:t>
            </a:fld>
            <a:endParaRPr lang="en-US" altLang="en-US" smtClean="0">
              <a:latin typeface="Calibri" pitchFamily="34" charset="0"/>
            </a:endParaRPr>
          </a:p>
        </p:txBody>
      </p:sp>
    </p:spTree>
    <p:extLst>
      <p:ext uri="{BB962C8B-B14F-4D97-AF65-F5344CB8AC3E}">
        <p14:creationId xmlns:p14="http://schemas.microsoft.com/office/powerpoint/2010/main" val="366533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a:noFill/>
        </p:spPr>
        <p:txBody>
          <a:bodyPr/>
          <a:lstStyle/>
          <a:p>
            <a:fld id="{986661AC-8241-48CF-A895-68A0DAB27290}" type="slidenum">
              <a:rPr lang="en-US" altLang="en-US" smtClean="0">
                <a:latin typeface="Calibri" pitchFamily="34" charset="0"/>
              </a:rPr>
              <a:pPr/>
              <a:t>31</a:t>
            </a:fld>
            <a:endParaRPr lang="en-US" altLang="en-US" smtClean="0">
              <a:latin typeface="Calibri" pitchFamily="34" charset="0"/>
            </a:endParaRPr>
          </a:p>
        </p:txBody>
      </p:sp>
    </p:spTree>
    <p:extLst>
      <p:ext uri="{BB962C8B-B14F-4D97-AF65-F5344CB8AC3E}">
        <p14:creationId xmlns:p14="http://schemas.microsoft.com/office/powerpoint/2010/main" val="113967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a:noFill/>
        </p:spPr>
        <p:txBody>
          <a:bodyPr/>
          <a:lstStyle/>
          <a:p>
            <a:fld id="{1B62E0ED-D920-4D45-B126-1E41800FBCEE}" type="slidenum">
              <a:rPr lang="en-US" altLang="en-US" smtClean="0">
                <a:latin typeface="Calibri" pitchFamily="34" charset="0"/>
              </a:rPr>
              <a:pPr/>
              <a:t>37</a:t>
            </a:fld>
            <a:endParaRPr lang="en-US" altLang="en-US" smtClean="0">
              <a:latin typeface="Calibri" pitchFamily="34" charset="0"/>
            </a:endParaRPr>
          </a:p>
        </p:txBody>
      </p:sp>
    </p:spTree>
    <p:extLst>
      <p:ext uri="{BB962C8B-B14F-4D97-AF65-F5344CB8AC3E}">
        <p14:creationId xmlns:p14="http://schemas.microsoft.com/office/powerpoint/2010/main" val="207962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altLang="en-US" smtClean="0"/>
              <a:t>You will find these resources and many more at AmericanEnglish.State.gov. When you click on Resources for teachers, you will see a variety of ways to access our materials. First, you can enter a KEYWORD and search for materials that way. You can also use our search function to narrow down the resources by Audience, Pedagogical Category, Skills, Type of Content, and Theme. </a:t>
            </a:r>
          </a:p>
        </p:txBody>
      </p:sp>
      <p:sp>
        <p:nvSpPr>
          <p:cNvPr id="55300" name="Slide Number Placeholder 3"/>
          <p:cNvSpPr>
            <a:spLocks noGrp="1"/>
          </p:cNvSpPr>
          <p:nvPr>
            <p:ph type="sldNum" sz="quarter" idx="5"/>
          </p:nvPr>
        </p:nvSpPr>
        <p:spPr>
          <a:noFill/>
        </p:spPr>
        <p:txBody>
          <a:bodyPr/>
          <a:lstStyle/>
          <a:p>
            <a:fld id="{9D279E63-C5A3-4D6E-9975-EF46D2EBD8C3}" type="slidenum">
              <a:rPr lang="en-US" altLang="en-US" smtClean="0">
                <a:solidFill>
                  <a:srgbClr val="000000"/>
                </a:solidFill>
              </a:rPr>
              <a:pPr/>
              <a:t>38</a:t>
            </a:fld>
            <a:endParaRPr lang="en-US" altLang="en-US" smtClean="0">
              <a:solidFill>
                <a:srgbClr val="000000"/>
              </a:solidFill>
            </a:endParaRPr>
          </a:p>
        </p:txBody>
      </p:sp>
    </p:spTree>
    <p:extLst>
      <p:ext uri="{BB962C8B-B14F-4D97-AF65-F5344CB8AC3E}">
        <p14:creationId xmlns:p14="http://schemas.microsoft.com/office/powerpoint/2010/main" val="398665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altLang="en-US" smtClean="0"/>
              <a:t>An entire section of the website is devoted to U.S. culture.  Teachers and learners can learn more about the United States, its history, geography, literature, and traditions.  There are many resources here that address culture, including websites from a wide variety of U.S. government agencies that have educational web pages.  </a:t>
            </a:r>
          </a:p>
        </p:txBody>
      </p:sp>
      <p:sp>
        <p:nvSpPr>
          <p:cNvPr id="56324" name="Slide Number Placeholder 3"/>
          <p:cNvSpPr>
            <a:spLocks noGrp="1"/>
          </p:cNvSpPr>
          <p:nvPr>
            <p:ph type="sldNum" sz="quarter" idx="5"/>
          </p:nvPr>
        </p:nvSpPr>
        <p:spPr>
          <a:noFill/>
        </p:spPr>
        <p:txBody>
          <a:bodyPr/>
          <a:lstStyle/>
          <a:p>
            <a:fld id="{D042749C-E79C-4313-A46F-EABC637D76BF}" type="slidenum">
              <a:rPr lang="en-US" altLang="en-US" smtClean="0">
                <a:solidFill>
                  <a:srgbClr val="000000"/>
                </a:solidFill>
              </a:rPr>
              <a:pPr/>
              <a:t>39</a:t>
            </a:fld>
            <a:endParaRPr lang="en-US" altLang="en-US" smtClean="0">
              <a:solidFill>
                <a:srgbClr val="000000"/>
              </a:solidFill>
            </a:endParaRPr>
          </a:p>
        </p:txBody>
      </p:sp>
    </p:spTree>
    <p:extLst>
      <p:ext uri="{BB962C8B-B14F-4D97-AF65-F5344CB8AC3E}">
        <p14:creationId xmlns:p14="http://schemas.microsoft.com/office/powerpoint/2010/main" val="318293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defTabSz="912813" eaLnBrk="1" hangingPunct="1">
              <a:spcBef>
                <a:spcPct val="0"/>
              </a:spcBef>
            </a:pPr>
            <a:r>
              <a:rPr lang="en-US" altLang="en-US" smtClean="0"/>
              <a:t>This page leads into pages about Thanksgiving from our book, “Celebrate! Holidays in the USA”</a:t>
            </a:r>
          </a:p>
          <a:p>
            <a:pPr defTabSz="912813"/>
            <a:r>
              <a:rPr lang="en-US" altLang="en-US" smtClean="0"/>
              <a:t>By clicking on the tabs to view the publication or see more activity details, you will find our publications and resources, such as the information on next slide…</a:t>
            </a:r>
          </a:p>
        </p:txBody>
      </p:sp>
      <p:sp>
        <p:nvSpPr>
          <p:cNvPr id="57348" name="Slide Number Placeholder 3"/>
          <p:cNvSpPr>
            <a:spLocks noGrp="1"/>
          </p:cNvSpPr>
          <p:nvPr>
            <p:ph type="sldNum" sz="quarter" idx="5"/>
          </p:nvPr>
        </p:nvSpPr>
        <p:spPr>
          <a:noFill/>
        </p:spPr>
        <p:txBody>
          <a:bodyPr/>
          <a:lstStyle/>
          <a:p>
            <a:fld id="{2EA00269-22EE-427F-A5CA-A6B13955C26A}" type="slidenum">
              <a:rPr lang="en-US" altLang="en-US" smtClean="0">
                <a:solidFill>
                  <a:srgbClr val="000000"/>
                </a:solidFill>
              </a:rPr>
              <a:pPr/>
              <a:t>40</a:t>
            </a:fld>
            <a:endParaRPr lang="en-US" altLang="en-US" smtClean="0">
              <a:solidFill>
                <a:srgbClr val="000000"/>
              </a:solidFill>
            </a:endParaRPr>
          </a:p>
        </p:txBody>
      </p:sp>
    </p:spTree>
    <p:extLst>
      <p:ext uri="{BB962C8B-B14F-4D97-AF65-F5344CB8AC3E}">
        <p14:creationId xmlns:p14="http://schemas.microsoft.com/office/powerpoint/2010/main" val="395376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defTabSz="914381" eaLnBrk="1" fontAlgn="auto" hangingPunct="1">
              <a:spcBef>
                <a:spcPts val="0"/>
              </a:spcBef>
              <a:spcAft>
                <a:spcPts val="0"/>
              </a:spcAft>
              <a:defRPr/>
            </a:pPr>
            <a:r>
              <a:rPr lang="en-US" dirty="0" smtClean="0"/>
              <a:t>American English is also the home of Trace Effects.  </a:t>
            </a:r>
            <a:r>
              <a:rPr lang="en-US" dirty="0"/>
              <a:t>Trace Effects is a tool for: </a:t>
            </a:r>
          </a:p>
          <a:p>
            <a:pPr>
              <a:spcAft>
                <a:spcPts val="1200"/>
              </a:spcAft>
              <a:buFontTx/>
              <a:buChar char="-"/>
              <a:defRPr/>
            </a:pPr>
            <a:r>
              <a:rPr lang="en-US" dirty="0"/>
              <a:t>Engaging younger audiences</a:t>
            </a:r>
          </a:p>
          <a:p>
            <a:pPr>
              <a:spcAft>
                <a:spcPts val="1200"/>
              </a:spcAft>
              <a:buFontTx/>
              <a:buChar char="-"/>
              <a:defRPr/>
            </a:pPr>
            <a:r>
              <a:rPr lang="en-US" dirty="0"/>
              <a:t>Practicing American English</a:t>
            </a:r>
          </a:p>
          <a:p>
            <a:pPr>
              <a:spcAft>
                <a:spcPts val="1200"/>
              </a:spcAft>
              <a:buFontTx/>
              <a:buChar char="-"/>
              <a:defRPr/>
            </a:pPr>
            <a:r>
              <a:rPr lang="en-US" dirty="0"/>
              <a:t>Learning about society, study, and travel in the USA</a:t>
            </a:r>
          </a:p>
          <a:p>
            <a:pPr>
              <a:spcAft>
                <a:spcPts val="1200"/>
              </a:spcAft>
              <a:buFontTx/>
              <a:buChar char="-"/>
              <a:defRPr/>
            </a:pPr>
            <a:r>
              <a:rPr lang="en-US" dirty="0"/>
              <a:t>Learning while playing</a:t>
            </a:r>
          </a:p>
          <a:p>
            <a:pPr>
              <a:spcAft>
                <a:spcPts val="1200"/>
              </a:spcAft>
              <a:defRPr/>
            </a:pPr>
            <a:endParaRPr lang="en-US" dirty="0"/>
          </a:p>
          <a:p>
            <a:pPr marL="221544" lvl="1" indent="-221544">
              <a:lnSpc>
                <a:spcPct val="80000"/>
              </a:lnSpc>
              <a:buFontTx/>
              <a:buChar char="•"/>
              <a:defRPr/>
            </a:pPr>
            <a:r>
              <a:rPr lang="en-US" sz="1400" dirty="0">
                <a:ea typeface="Times New Roman" pitchFamily="18" charset="0"/>
              </a:rPr>
              <a:t>A premier example of the quality offerings of the AE website is Trace Effects  - a FREE video game / virtual world for English language learners</a:t>
            </a:r>
          </a:p>
          <a:p>
            <a:pPr marL="221544" lvl="1" indent="-221544">
              <a:lnSpc>
                <a:spcPct val="80000"/>
              </a:lnSpc>
              <a:buFontTx/>
              <a:buChar char="•"/>
              <a:defRPr/>
            </a:pPr>
            <a:r>
              <a:rPr lang="en-US" sz="1400" dirty="0">
                <a:ea typeface="Times New Roman" pitchFamily="18" charset="0"/>
              </a:rPr>
              <a:t>Industry experts were brought in as consultants to help ensure Trace develops into a pedagogically sound English language learning tool.  </a:t>
            </a:r>
          </a:p>
          <a:p>
            <a:pPr marL="221544" lvl="1" indent="-221544">
              <a:lnSpc>
                <a:spcPct val="80000"/>
              </a:lnSpc>
              <a:buFontTx/>
              <a:buChar char="•"/>
              <a:defRPr/>
            </a:pPr>
            <a:r>
              <a:rPr lang="en-US" i="1" dirty="0" smtClean="0">
                <a:ea typeface="Times New Roman" pitchFamily="18" charset="0"/>
              </a:rPr>
              <a:t>Trace Effects </a:t>
            </a:r>
            <a:r>
              <a:rPr lang="en-US" dirty="0" smtClean="0">
                <a:ea typeface="Times New Roman" pitchFamily="18" charset="0"/>
              </a:rPr>
              <a:t>will complement a student</a:t>
            </a:r>
            <a:r>
              <a:rPr lang="ja-JP" altLang="en-US" smtClean="0"/>
              <a:t>’</a:t>
            </a:r>
            <a:r>
              <a:rPr lang="en-US" altLang="ja-JP" dirty="0" smtClean="0"/>
              <a:t>s classroom English language instruction through Web-based, interactive, 3D multimedia learning activities.  This enhanced means of gaining English language skills will also provide exposure to American culture and society.</a:t>
            </a:r>
          </a:p>
          <a:p>
            <a:pPr marL="221544" lvl="1" indent="-221544">
              <a:lnSpc>
                <a:spcPct val="80000"/>
              </a:lnSpc>
              <a:buFontTx/>
              <a:buChar char="•"/>
              <a:defRPr/>
            </a:pPr>
            <a:r>
              <a:rPr lang="en-US" sz="1400" dirty="0">
                <a:ea typeface="Times New Roman" pitchFamily="18" charset="0"/>
              </a:rPr>
              <a:t>Soft launches have occurred worldwide this summer and fall in Colombia, Peru, Indonesia, Pakistan, and Jordan. </a:t>
            </a:r>
          </a:p>
          <a:p>
            <a:pPr>
              <a:spcAft>
                <a:spcPts val="1200"/>
              </a:spcAft>
              <a:buFontTx/>
              <a:buChar char="-"/>
              <a:defRPr/>
            </a:pPr>
            <a:endParaRPr lang="en-US" dirty="0"/>
          </a:p>
        </p:txBody>
      </p:sp>
      <p:sp>
        <p:nvSpPr>
          <p:cNvPr id="58372" name="Slide Number Placeholder 3"/>
          <p:cNvSpPr>
            <a:spLocks noGrp="1"/>
          </p:cNvSpPr>
          <p:nvPr>
            <p:ph type="sldNum" sz="quarter" idx="5"/>
          </p:nvPr>
        </p:nvSpPr>
        <p:spPr>
          <a:noFill/>
        </p:spPr>
        <p:txBody>
          <a:bodyPr/>
          <a:lstStyle/>
          <a:p>
            <a:fld id="{390F1ABA-5D98-44CC-A641-CD794C5D74D4}" type="slidenum">
              <a:rPr lang="en-US" altLang="en-US" smtClean="0"/>
              <a:pPr/>
              <a:t>44</a:t>
            </a:fld>
            <a:endParaRPr lang="en-US" altLang="en-US" smtClean="0"/>
          </a:p>
        </p:txBody>
      </p:sp>
    </p:spTree>
    <p:extLst>
      <p:ext uri="{BB962C8B-B14F-4D97-AF65-F5344CB8AC3E}">
        <p14:creationId xmlns:p14="http://schemas.microsoft.com/office/powerpoint/2010/main" val="294863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76308E-8FC6-440E-BE10-0143F3C47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C820F3-419B-4F0F-8886-684BC09A0F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A3CF64-5F58-40CD-87C8-E1AE6459E96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E657B8-B263-4E61-9C76-04C0218254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B74B8-AACF-47C7-AB37-019409B464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DB72F-F7C8-4360-91D9-51929AD6B0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114B2-45FF-4593-9A18-8CFB62C8FB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B740B3-E3CE-42FA-A1B8-48C6A21FE2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E27420-A588-41E6-B3C5-68241B386A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B1C672-4F0E-4BBB-822B-28E1B83C89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F9A097-97F2-4140-8C7E-5641033DDF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2B17B-3F01-441A-801C-CA4DCAF88D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6FC22C41-0C2D-4CD9-B094-F4BA733CE7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sol.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ELOJakarta@state.go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udacity.com/" TargetMode="External"/><Relationship Id="rId2" Type="http://schemas.openxmlformats.org/officeDocument/2006/relationships/hyperlink" Target="http://www.coursera.org/" TargetMode="External"/><Relationship Id="rId1" Type="http://schemas.openxmlformats.org/officeDocument/2006/relationships/slideLayout" Target="../slideLayouts/slideLayout2.xml"/><Relationship Id="rId4" Type="http://schemas.openxmlformats.org/officeDocument/2006/relationships/hyperlink" Target="http://www.edx.or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facebook.com/groups/teachervoic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acebook.com/IndonesiaEnglishLanguageFellow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forum.state.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xchanges.state.gov/englishteaching/resforteach/pubcat/classtext/iskills/solts.html"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exchanges.state.gov/englishteaching/resforteach/pubcat/classtext/iskills/solc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RELOJakarta@state.gov"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tumblr_inline_mkvex38jSe1qz4rgp.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ctrTitle"/>
          </p:nvPr>
        </p:nvSpPr>
        <p:spPr>
          <a:xfrm>
            <a:off x="762000" y="685800"/>
            <a:ext cx="7772400" cy="1470025"/>
          </a:xfrm>
        </p:spPr>
        <p:txBody>
          <a:bodyPr/>
          <a:lstStyle/>
          <a:p>
            <a:pPr eaLnBrk="1" hangingPunct="1"/>
            <a:r>
              <a:rPr lang="en-US" altLang="en-US" sz="4000" dirty="0" smtClean="0">
                <a:solidFill>
                  <a:schemeClr val="bg1"/>
                </a:solidFill>
                <a:latin typeface="Arial Black" pitchFamily="34" charset="0"/>
              </a:rPr>
              <a:t>Opportunities for </a:t>
            </a:r>
            <a:br>
              <a:rPr lang="en-US" altLang="en-US" sz="4000" dirty="0" smtClean="0">
                <a:solidFill>
                  <a:schemeClr val="bg1"/>
                </a:solidFill>
                <a:latin typeface="Arial Black" pitchFamily="34" charset="0"/>
              </a:rPr>
            </a:br>
            <a:r>
              <a:rPr lang="en-US" altLang="en-US" sz="4000" dirty="0" smtClean="0">
                <a:solidFill>
                  <a:schemeClr val="bg1"/>
                </a:solidFill>
                <a:latin typeface="Arial Black" pitchFamily="34" charset="0"/>
              </a:rPr>
              <a:t>Professional Growth</a:t>
            </a:r>
          </a:p>
        </p:txBody>
      </p:sp>
      <p:sp>
        <p:nvSpPr>
          <p:cNvPr id="2052" name="Rectangle 3"/>
          <p:cNvSpPr>
            <a:spLocks noGrp="1" noChangeArrowheads="1"/>
          </p:cNvSpPr>
          <p:nvPr>
            <p:ph type="subTitle" idx="1"/>
          </p:nvPr>
        </p:nvSpPr>
        <p:spPr>
          <a:xfrm>
            <a:off x="1295400" y="5715000"/>
            <a:ext cx="6400800" cy="1143000"/>
          </a:xfrm>
        </p:spPr>
        <p:txBody>
          <a:bodyPr/>
          <a:lstStyle/>
          <a:p>
            <a:pPr eaLnBrk="1" hangingPunct="1"/>
            <a:r>
              <a:rPr lang="en-US" altLang="en-US" b="1" dirty="0" smtClean="0">
                <a:solidFill>
                  <a:srgbClr val="00B050"/>
                </a:solidFill>
              </a:rPr>
              <a:t>Jennifer </a:t>
            </a:r>
            <a:r>
              <a:rPr lang="en-US" altLang="en-US" b="1" dirty="0" err="1" smtClean="0">
                <a:solidFill>
                  <a:srgbClr val="00B050"/>
                </a:solidFill>
              </a:rPr>
              <a:t>Uhler</a:t>
            </a:r>
            <a:endParaRPr lang="en-US" altLang="en-US" b="1" dirty="0" smtClean="0">
              <a:solidFill>
                <a:srgbClr val="00B050"/>
              </a:solidFill>
            </a:endParaRPr>
          </a:p>
          <a:p>
            <a:pPr eaLnBrk="1" hangingPunct="1"/>
            <a:r>
              <a:rPr lang="en-US" altLang="en-US" sz="1800" dirty="0" smtClean="0">
                <a:solidFill>
                  <a:srgbClr val="00B050"/>
                </a:solidFill>
              </a:rPr>
              <a:t>Regional English Language Office</a:t>
            </a:r>
          </a:p>
          <a:p>
            <a:pPr eaLnBrk="1" hangingPunct="1"/>
            <a:endParaRPr lang="en-US" altLang="en-US" sz="1800" dirty="0" smtClean="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b="1" smtClean="0"/>
              <a:t>TESOL Standard 1. </a:t>
            </a:r>
            <a:r>
              <a:rPr lang="en-US" altLang="en-US" b="1" smtClean="0">
                <a:solidFill>
                  <a:srgbClr val="00B050"/>
                </a:solidFill>
              </a:rPr>
              <a:t>Planning</a:t>
            </a:r>
          </a:p>
        </p:txBody>
      </p:sp>
      <p:sp>
        <p:nvSpPr>
          <p:cNvPr id="11267" name="Content Placeholder 2"/>
          <p:cNvSpPr>
            <a:spLocks noGrp="1"/>
          </p:cNvSpPr>
          <p:nvPr>
            <p:ph idx="1"/>
          </p:nvPr>
        </p:nvSpPr>
        <p:spPr/>
        <p:txBody>
          <a:bodyPr/>
          <a:lstStyle/>
          <a:p>
            <a:pPr eaLnBrk="1" hangingPunct="1">
              <a:buFontTx/>
              <a:buNone/>
            </a:pPr>
            <a:r>
              <a:rPr lang="en-US" altLang="en-US" sz="4400" smtClean="0"/>
              <a:t>Teachers plan instruction to promote learning and to meet learner goals, and modify plans to assure leaner engagement and achievement</a:t>
            </a:r>
            <a:r>
              <a:rPr lang="en-US" altLang="en-US" sz="4800" smtClean="0"/>
              <a:t>.</a:t>
            </a:r>
          </a:p>
          <a:p>
            <a:pPr eaLnBrk="1" hangingPunct="1"/>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b="1" smtClean="0"/>
              <a:t>TESOL Standard 2. </a:t>
            </a:r>
            <a:r>
              <a:rPr lang="en-US" altLang="en-US" b="1" smtClean="0">
                <a:solidFill>
                  <a:srgbClr val="00B050"/>
                </a:solidFill>
              </a:rPr>
              <a:t>Instructing</a:t>
            </a:r>
          </a:p>
        </p:txBody>
      </p:sp>
      <p:sp>
        <p:nvSpPr>
          <p:cNvPr id="12291" name="Content Placeholder 2"/>
          <p:cNvSpPr>
            <a:spLocks noGrp="1"/>
          </p:cNvSpPr>
          <p:nvPr>
            <p:ph idx="1"/>
          </p:nvPr>
        </p:nvSpPr>
        <p:spPr>
          <a:xfrm>
            <a:off x="457200" y="1828800"/>
            <a:ext cx="8229600" cy="4297363"/>
          </a:xfrm>
        </p:spPr>
        <p:txBody>
          <a:bodyPr/>
          <a:lstStyle/>
          <a:p>
            <a:pPr eaLnBrk="1" hangingPunct="1">
              <a:buFontTx/>
              <a:buNone/>
            </a:pPr>
            <a:r>
              <a:rPr lang="en-US" altLang="en-US" sz="3600" smtClean="0"/>
              <a:t>Teachers create supportive environments that engage all learners in purposeful learning and promote respectful classroom inteactions (classroom management, instructor role, activities &amp; strategies, learner considerations).</a:t>
            </a:r>
          </a:p>
          <a:p>
            <a:pPr eaLnBrk="1" hangingPunct="1"/>
            <a:endParaRPr lang="en-US" altLang="en-US" sz="36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b="1" smtClean="0"/>
              <a:t>TESOL Standard 3. </a:t>
            </a:r>
            <a:r>
              <a:rPr lang="en-US" altLang="en-US" b="1" smtClean="0">
                <a:solidFill>
                  <a:srgbClr val="00B050"/>
                </a:solidFill>
              </a:rPr>
              <a:t>Assessing</a:t>
            </a:r>
          </a:p>
        </p:txBody>
      </p:sp>
      <p:sp>
        <p:nvSpPr>
          <p:cNvPr id="13315" name="Content Placeholder 2"/>
          <p:cNvSpPr>
            <a:spLocks noGrp="1"/>
          </p:cNvSpPr>
          <p:nvPr>
            <p:ph idx="1"/>
          </p:nvPr>
        </p:nvSpPr>
        <p:spPr/>
        <p:txBody>
          <a:bodyPr/>
          <a:lstStyle/>
          <a:p>
            <a:pPr eaLnBrk="1" hangingPunct="1">
              <a:buFontTx/>
              <a:buNone/>
            </a:pPr>
            <a:r>
              <a:rPr lang="en-US" altLang="en-US" sz="3600" smtClean="0"/>
              <a:t>Teachers gather and interpret information about learning and performance to promote the continuous intellectual and linguistic development of each learner.  Teachers involve learners in determining what will be assessed.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b="1" smtClean="0"/>
              <a:t>TESOL Standard 4. </a:t>
            </a:r>
            <a:br>
              <a:rPr lang="en-US" altLang="en-US" b="1" smtClean="0"/>
            </a:br>
            <a:r>
              <a:rPr lang="en-US" altLang="en-US" b="1" smtClean="0">
                <a:solidFill>
                  <a:srgbClr val="00B050"/>
                </a:solidFill>
              </a:rPr>
              <a:t>Identity and Context</a:t>
            </a:r>
          </a:p>
        </p:txBody>
      </p:sp>
      <p:sp>
        <p:nvSpPr>
          <p:cNvPr id="14339" name="Content Placeholder 2"/>
          <p:cNvSpPr>
            <a:spLocks noGrp="1"/>
          </p:cNvSpPr>
          <p:nvPr>
            <p:ph idx="1"/>
          </p:nvPr>
        </p:nvSpPr>
        <p:spPr/>
        <p:txBody>
          <a:bodyPr/>
          <a:lstStyle/>
          <a:p>
            <a:pPr eaLnBrk="1" hangingPunct="1">
              <a:buFontTx/>
              <a:buNone/>
            </a:pPr>
            <a:endParaRPr lang="en-US" altLang="en-US" smtClean="0"/>
          </a:p>
          <a:p>
            <a:pPr eaLnBrk="1" hangingPunct="1">
              <a:buFontTx/>
              <a:buNone/>
            </a:pPr>
            <a:r>
              <a:rPr lang="en-US" altLang="en-US" sz="4000" smtClean="0"/>
              <a:t>Teachers understand the importance of who learners are and how their communities, backgrounds, and goals shape learning and expectations of learning</a:t>
            </a:r>
            <a:r>
              <a:rPr lang="en-US" altLang="en-US" smtClean="0"/>
              <a:t>. </a:t>
            </a:r>
          </a:p>
          <a:p>
            <a:pPr eaLnBrk="1" hangingPunct="1"/>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b="1" smtClean="0"/>
              <a:t>TESOL Standard 5. </a:t>
            </a:r>
            <a:br>
              <a:rPr lang="en-US" altLang="en-US" b="1" smtClean="0"/>
            </a:br>
            <a:r>
              <a:rPr lang="en-US" altLang="en-US" b="1" smtClean="0">
                <a:solidFill>
                  <a:srgbClr val="00B050"/>
                </a:solidFill>
              </a:rPr>
              <a:t>Language Proficiency</a:t>
            </a:r>
          </a:p>
        </p:txBody>
      </p:sp>
      <p:sp>
        <p:nvSpPr>
          <p:cNvPr id="15363" name="Content Placeholder 2"/>
          <p:cNvSpPr>
            <a:spLocks noGrp="1"/>
          </p:cNvSpPr>
          <p:nvPr>
            <p:ph idx="1"/>
          </p:nvPr>
        </p:nvSpPr>
        <p:spPr/>
        <p:txBody>
          <a:bodyPr/>
          <a:lstStyle/>
          <a:p>
            <a:pPr eaLnBrk="1" hangingPunct="1">
              <a:buFontTx/>
              <a:buNone/>
            </a:pPr>
            <a:endParaRPr lang="en-US" altLang="en-US" sz="3600" smtClean="0"/>
          </a:p>
          <a:p>
            <a:pPr eaLnBrk="1" hangingPunct="1">
              <a:buFontTx/>
              <a:buNone/>
            </a:pPr>
            <a:r>
              <a:rPr lang="en-US" altLang="en-US" sz="3600" smtClean="0"/>
              <a:t>Teachers demonstrate proficiency in social, business/workplace, and academic English.  Proficiency in speaking, listening, reading, and writing means that a teacher is functionally equivalent to a native speaker with some higher education.</a:t>
            </a:r>
            <a:br>
              <a:rPr lang="en-US" altLang="en-US" sz="3600" smtClean="0"/>
            </a:br>
            <a:endParaRPr lang="en-US" altLang="en-US" sz="3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b="1" smtClean="0"/>
              <a:t>TESOL Standard 6. </a:t>
            </a:r>
            <a:r>
              <a:rPr lang="en-US" altLang="en-US" b="1" smtClean="0">
                <a:solidFill>
                  <a:srgbClr val="00B050"/>
                </a:solidFill>
              </a:rPr>
              <a:t>Learning</a:t>
            </a:r>
          </a:p>
        </p:txBody>
      </p:sp>
      <p:sp>
        <p:nvSpPr>
          <p:cNvPr id="16387" name="Content Placeholder 2"/>
          <p:cNvSpPr>
            <a:spLocks noGrp="1"/>
          </p:cNvSpPr>
          <p:nvPr>
            <p:ph idx="1"/>
          </p:nvPr>
        </p:nvSpPr>
        <p:spPr/>
        <p:txBody>
          <a:bodyPr/>
          <a:lstStyle/>
          <a:p>
            <a:pPr eaLnBrk="1" hangingPunct="1">
              <a:buFontTx/>
              <a:buNone/>
            </a:pPr>
            <a:r>
              <a:rPr lang="en-US" altLang="en-US" sz="4400" smtClean="0"/>
              <a:t>Teachers draw on their language and adult language learning to understand the processes by which learners acquire a new language in and out of classroom settings.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b="1" smtClean="0"/>
              <a:t>TESOL Standard 7. </a:t>
            </a:r>
            <a:r>
              <a:rPr lang="en-US" altLang="en-US" b="1" smtClean="0">
                <a:solidFill>
                  <a:srgbClr val="00B050"/>
                </a:solidFill>
              </a:rPr>
              <a:t>Content</a:t>
            </a:r>
          </a:p>
        </p:txBody>
      </p:sp>
      <p:sp>
        <p:nvSpPr>
          <p:cNvPr id="17411" name="Content Placeholder 2"/>
          <p:cNvSpPr>
            <a:spLocks noGrp="1"/>
          </p:cNvSpPr>
          <p:nvPr>
            <p:ph idx="1"/>
          </p:nvPr>
        </p:nvSpPr>
        <p:spPr/>
        <p:txBody>
          <a:bodyPr/>
          <a:lstStyle/>
          <a:p>
            <a:pPr eaLnBrk="1" hangingPunct="1">
              <a:buFontTx/>
              <a:buNone/>
            </a:pPr>
            <a:r>
              <a:rPr lang="en-US" altLang="en-US" smtClean="0"/>
              <a:t>Teachers understand that language learning is most likely to occur when learners are trying to use the language for genuine communicative purposes.  Teachers design their lessons to help learners acquire the language they need to successfully communicate in the subject or content areas about which they want or need to learn.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1706562"/>
          </a:xfrm>
        </p:spPr>
        <p:txBody>
          <a:bodyPr/>
          <a:lstStyle/>
          <a:p>
            <a:pPr eaLnBrk="1" hangingPunct="1"/>
            <a:r>
              <a:rPr lang="en-US" altLang="en-US" b="1" smtClean="0"/>
              <a:t>TESOL Standard 8. </a:t>
            </a:r>
            <a:br>
              <a:rPr lang="en-US" altLang="en-US" b="1" smtClean="0"/>
            </a:br>
            <a:r>
              <a:rPr lang="en-US" altLang="en-US" b="1" smtClean="0">
                <a:solidFill>
                  <a:srgbClr val="00B050"/>
                </a:solidFill>
              </a:rPr>
              <a:t>Commitment to Professionalism</a:t>
            </a:r>
          </a:p>
        </p:txBody>
      </p:sp>
      <p:sp>
        <p:nvSpPr>
          <p:cNvPr id="18435" name="Content Placeholder 2"/>
          <p:cNvSpPr>
            <a:spLocks noGrp="1"/>
          </p:cNvSpPr>
          <p:nvPr>
            <p:ph idx="1"/>
          </p:nvPr>
        </p:nvSpPr>
        <p:spPr/>
        <p:txBody>
          <a:bodyPr/>
          <a:lstStyle/>
          <a:p>
            <a:pPr eaLnBrk="1" hangingPunct="1">
              <a:buFontTx/>
              <a:buNone/>
            </a:pPr>
            <a:endParaRPr lang="en-US" altLang="en-US" smtClean="0"/>
          </a:p>
          <a:p>
            <a:pPr eaLnBrk="1" hangingPunct="1">
              <a:buFontTx/>
              <a:buNone/>
            </a:pPr>
            <a:r>
              <a:rPr lang="en-US" altLang="en-US" smtClean="0"/>
              <a:t>Teachers continue to develop their understanding of the relationships between second language teaching and learning through the community of English language teaching professionals, the broader teaching community, and the community at large. </a:t>
            </a:r>
          </a:p>
          <a:p>
            <a:pPr eaLnBrk="1" hangingPunct="1"/>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457200"/>
          <a:ext cx="8229600" cy="5016814"/>
        </p:xfrm>
        <a:graphic>
          <a:graphicData uri="http://schemas.openxmlformats.org/drawingml/2006/table">
            <a:tbl>
              <a:tblPr firstRow="1" bandRow="1">
                <a:tableStyleId>{5C22544A-7EE6-4342-B048-85BDC9FD1C3A}</a:tableStyleId>
              </a:tblPr>
              <a:tblGrid>
                <a:gridCol w="5943600"/>
                <a:gridCol w="2286000"/>
              </a:tblGrid>
              <a:tr h="843749">
                <a:tc>
                  <a:txBody>
                    <a:bodyPr/>
                    <a:lstStyle/>
                    <a:p>
                      <a:r>
                        <a:rPr lang="en-US" sz="2400" dirty="0" smtClean="0"/>
                        <a:t>Standard</a:t>
                      </a:r>
                      <a:endParaRPr lang="en-US" sz="2400" dirty="0"/>
                    </a:p>
                  </a:txBody>
                  <a:tcPr marT="45715" marB="45715"/>
                </a:tc>
                <a:tc>
                  <a:txBody>
                    <a:bodyPr/>
                    <a:lstStyle/>
                    <a:p>
                      <a:r>
                        <a:rPr lang="en-US" sz="2400" dirty="0" smtClean="0"/>
                        <a:t>Your Score</a:t>
                      </a:r>
                      <a:endParaRPr lang="en-US" sz="2400" dirty="0"/>
                    </a:p>
                  </a:txBody>
                  <a:tcPr marT="45715" marB="45715"/>
                </a:tc>
              </a:tr>
              <a:tr h="487625">
                <a:tc>
                  <a:txBody>
                    <a:bodyPr/>
                    <a:lstStyle/>
                    <a:p>
                      <a:pPr marL="342900" indent="-342900">
                        <a:buAutoNum type="arabicPeriod"/>
                      </a:pPr>
                      <a:r>
                        <a:rPr lang="en-US" sz="2600" b="1" dirty="0" smtClean="0"/>
                        <a:t>Planning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2. Instructing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3.</a:t>
                      </a:r>
                      <a:r>
                        <a:rPr lang="en-US" sz="2600" b="1" baseline="0" dirty="0" smtClean="0"/>
                        <a:t> Assessing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4.</a:t>
                      </a:r>
                      <a:r>
                        <a:rPr lang="en-US" sz="2600" b="1" baseline="0" dirty="0" smtClean="0"/>
                        <a:t> Identity and Context</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5.  Language</a:t>
                      </a:r>
                      <a:r>
                        <a:rPr lang="en-US" sz="2600" b="1" baseline="0" dirty="0" smtClean="0"/>
                        <a:t> Proficiency</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6.  Learning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7. Content</a:t>
                      </a:r>
                      <a:endParaRPr lang="en-US" sz="2600" b="1" dirty="0"/>
                    </a:p>
                  </a:txBody>
                  <a:tcPr marT="45715" marB="45715"/>
                </a:tc>
                <a:tc>
                  <a:txBody>
                    <a:bodyPr/>
                    <a:lstStyle/>
                    <a:p>
                      <a:endParaRPr lang="en-US" sz="2600" b="1" dirty="0"/>
                    </a:p>
                  </a:txBody>
                  <a:tcPr marT="45715" marB="45715"/>
                </a:tc>
              </a:tr>
              <a:tr h="759375">
                <a:tc>
                  <a:txBody>
                    <a:bodyPr/>
                    <a:lstStyle/>
                    <a:p>
                      <a:r>
                        <a:rPr lang="en-US" sz="2600" b="1" dirty="0" smtClean="0"/>
                        <a:t>8. </a:t>
                      </a:r>
                      <a:r>
                        <a:rPr lang="en-US" sz="2600" b="1" baseline="0" dirty="0" smtClean="0"/>
                        <a:t> Commitment to Professionalism</a:t>
                      </a:r>
                      <a:endParaRPr lang="en-US" sz="2600" b="1" dirty="0"/>
                    </a:p>
                  </a:txBody>
                  <a:tcPr marT="45715" marB="45715"/>
                </a:tc>
                <a:tc>
                  <a:txBody>
                    <a:bodyPr/>
                    <a:lstStyle/>
                    <a:p>
                      <a:endParaRPr lang="en-US" sz="2600" b="1" dirty="0"/>
                    </a:p>
                  </a:txBody>
                  <a:tcPr marT="45715" marB="45715"/>
                </a:tc>
              </a:tr>
            </a:tbl>
          </a:graphicData>
        </a:graphic>
      </p:graphicFrame>
      <p:sp>
        <p:nvSpPr>
          <p:cNvPr id="19490" name="TextBox 6"/>
          <p:cNvSpPr txBox="1">
            <a:spLocks noChangeArrowheads="1"/>
          </p:cNvSpPr>
          <p:nvPr/>
        </p:nvSpPr>
        <p:spPr bwMode="auto">
          <a:xfrm>
            <a:off x="2286000" y="5715000"/>
            <a:ext cx="3886200" cy="923925"/>
          </a:xfrm>
          <a:prstGeom prst="rect">
            <a:avLst/>
          </a:prstGeom>
          <a:noFill/>
          <a:ln w="9525">
            <a:noFill/>
            <a:miter lim="800000"/>
            <a:headEnd/>
            <a:tailEnd/>
          </a:ln>
        </p:spPr>
        <p:txBody>
          <a:bodyPr>
            <a:spAutoFit/>
          </a:bodyPr>
          <a:lstStyle/>
          <a:p>
            <a:r>
              <a:rPr lang="en-US" altLang="en-US"/>
              <a:t>1= I approach this standard	</a:t>
            </a:r>
          </a:p>
          <a:p>
            <a:r>
              <a:rPr lang="en-US" altLang="en-US"/>
              <a:t>2= I meet this standard	</a:t>
            </a:r>
          </a:p>
          <a:p>
            <a:r>
              <a:rPr lang="en-US" altLang="en-US"/>
              <a:t>3 = I exceed this standard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watering-plants-3.jpg"/>
          <p:cNvPicPr>
            <a:picLocks noChangeAspect="1"/>
          </p:cNvPicPr>
          <p:nvPr/>
        </p:nvPicPr>
        <p:blipFill>
          <a:blip r:embed="rId2"/>
          <a:srcRect r="4211" b="18211"/>
          <a:stretch>
            <a:fillRect/>
          </a:stretch>
        </p:blipFill>
        <p:spPr bwMode="auto">
          <a:xfrm>
            <a:off x="0" y="0"/>
            <a:ext cx="9144000" cy="7234238"/>
          </a:xfrm>
          <a:prstGeom prst="rect">
            <a:avLst/>
          </a:prstGeom>
          <a:noFill/>
          <a:ln w="9525">
            <a:noFill/>
            <a:miter lim="800000"/>
            <a:headEnd/>
            <a:tailEnd/>
          </a:ln>
        </p:spPr>
      </p:pic>
      <p:sp>
        <p:nvSpPr>
          <p:cNvPr id="20483" name="Content Placeholder 2"/>
          <p:cNvSpPr>
            <a:spLocks noGrp="1"/>
          </p:cNvSpPr>
          <p:nvPr>
            <p:ph idx="1"/>
          </p:nvPr>
        </p:nvSpPr>
        <p:spPr>
          <a:xfrm>
            <a:off x="304800" y="1676400"/>
            <a:ext cx="8229600" cy="5181600"/>
          </a:xfrm>
        </p:spPr>
        <p:txBody>
          <a:bodyPr/>
          <a:lstStyle/>
          <a:p>
            <a:pPr eaLnBrk="1" hangingPunct="1">
              <a:buFontTx/>
              <a:buNone/>
            </a:pPr>
            <a:r>
              <a:rPr lang="en-US" altLang="en-US" sz="4000" b="1" smtClean="0">
                <a:solidFill>
                  <a:schemeClr val="bg1"/>
                </a:solidFill>
              </a:rPr>
              <a:t>What are some professional opportunities in your…</a:t>
            </a:r>
          </a:p>
          <a:p>
            <a:pPr lvl="1" eaLnBrk="1" hangingPunct="1">
              <a:buFontTx/>
              <a:buChar char="-"/>
            </a:pPr>
            <a:r>
              <a:rPr lang="en-US" altLang="en-US" sz="3600" b="1" smtClean="0">
                <a:solidFill>
                  <a:schemeClr val="bg1"/>
                </a:solidFill>
              </a:rPr>
              <a:t>school?</a:t>
            </a:r>
          </a:p>
          <a:p>
            <a:pPr lvl="1" eaLnBrk="1" hangingPunct="1">
              <a:buFontTx/>
              <a:buChar char="-"/>
            </a:pPr>
            <a:r>
              <a:rPr lang="en-US" altLang="en-US" sz="3600" b="1" smtClean="0">
                <a:solidFill>
                  <a:schemeClr val="bg1"/>
                </a:solidFill>
              </a:rPr>
              <a:t>town?</a:t>
            </a:r>
          </a:p>
          <a:p>
            <a:pPr lvl="1" eaLnBrk="1" hangingPunct="1">
              <a:buFontTx/>
              <a:buChar char="-"/>
            </a:pPr>
            <a:r>
              <a:rPr lang="en-US" altLang="en-US" sz="3600" b="1" smtClean="0">
                <a:solidFill>
                  <a:schemeClr val="bg1"/>
                </a:solidFill>
              </a:rPr>
              <a:t>city? </a:t>
            </a:r>
          </a:p>
          <a:p>
            <a:pPr lvl="1" eaLnBrk="1" hangingPunct="1">
              <a:buFontTx/>
              <a:buChar char="-"/>
            </a:pPr>
            <a:r>
              <a:rPr lang="en-US" altLang="en-US" sz="3600" b="1" smtClean="0">
                <a:solidFill>
                  <a:schemeClr val="bg1"/>
                </a:solidFill>
              </a:rPr>
              <a:t>region?  </a:t>
            </a:r>
          </a:p>
          <a:p>
            <a:pPr lvl="1" eaLnBrk="1" hangingPunct="1">
              <a:buFontTx/>
              <a:buNone/>
            </a:pPr>
            <a:r>
              <a:rPr lang="en-US" altLang="en-US" sz="3600" b="1" smtClean="0">
                <a:solidFill>
                  <a:schemeClr val="bg1"/>
                </a:solidFill>
              </a:rPr>
              <a:t>- country? </a:t>
            </a:r>
          </a:p>
          <a:p>
            <a:pPr eaLnBrk="1" hangingPunct="1"/>
            <a:endParaRPr lang="en-US" altLang="en-US" sz="4000" b="1" smtClean="0">
              <a:solidFill>
                <a:schemeClr val="bg1"/>
              </a:solidFill>
            </a:endParaRPr>
          </a:p>
        </p:txBody>
      </p:sp>
      <p:sp>
        <p:nvSpPr>
          <p:cNvPr id="20484" name="Title 1"/>
          <p:cNvSpPr>
            <a:spLocks noGrp="1"/>
          </p:cNvSpPr>
          <p:nvPr>
            <p:ph type="title"/>
          </p:nvPr>
        </p:nvSpPr>
        <p:spPr/>
        <p:txBody>
          <a:bodyPr/>
          <a:lstStyle/>
          <a:p>
            <a:pPr algn="r" eaLnBrk="1" hangingPunct="1"/>
            <a:r>
              <a:rPr lang="en-US" altLang="en-US" b="1" smtClean="0">
                <a:solidFill>
                  <a:schemeClr val="tx1"/>
                </a:solidFill>
              </a:rPr>
              <a:t>Activity #3: </a:t>
            </a:r>
            <a:br>
              <a:rPr lang="en-US" altLang="en-US" b="1" smtClean="0">
                <a:solidFill>
                  <a:schemeClr val="tx1"/>
                </a:solidFill>
              </a:rPr>
            </a:br>
            <a:r>
              <a:rPr lang="en-US" altLang="en-US" b="1" smtClean="0">
                <a:solidFill>
                  <a:schemeClr val="tx1"/>
                </a:solidFill>
              </a:rPr>
              <a:t>Get Involved!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b="1" smtClean="0">
                <a:solidFill>
                  <a:srgbClr val="00B050"/>
                </a:solidFill>
              </a:rPr>
              <a:t>Overview</a:t>
            </a:r>
          </a:p>
        </p:txBody>
      </p:sp>
      <p:sp>
        <p:nvSpPr>
          <p:cNvPr id="3075" name="Rectangle 3"/>
          <p:cNvSpPr>
            <a:spLocks noGrp="1" noChangeArrowheads="1"/>
          </p:cNvSpPr>
          <p:nvPr>
            <p:ph type="body" idx="1"/>
          </p:nvPr>
        </p:nvSpPr>
        <p:spPr/>
        <p:txBody>
          <a:bodyPr/>
          <a:lstStyle/>
          <a:p>
            <a:pPr eaLnBrk="1" hangingPunct="1">
              <a:buFontTx/>
              <a:buNone/>
            </a:pPr>
            <a:endParaRPr lang="en-US" altLang="en-US" b="1" smtClean="0">
              <a:solidFill>
                <a:srgbClr val="00B050"/>
              </a:solidFill>
            </a:endParaRPr>
          </a:p>
          <a:p>
            <a:pPr eaLnBrk="1" hangingPunct="1">
              <a:buFontTx/>
              <a:buNone/>
            </a:pPr>
            <a:r>
              <a:rPr lang="en-US" altLang="en-US" sz="4000" b="1" smtClean="0">
                <a:solidFill>
                  <a:srgbClr val="00B050"/>
                </a:solidFill>
              </a:rPr>
              <a:t>Activity #1: What is PD?</a:t>
            </a:r>
          </a:p>
          <a:p>
            <a:pPr eaLnBrk="1" hangingPunct="1">
              <a:buFontTx/>
              <a:buNone/>
            </a:pPr>
            <a:endParaRPr lang="en-US" altLang="en-US" sz="4000" b="1" smtClean="0">
              <a:solidFill>
                <a:srgbClr val="00B050"/>
              </a:solidFill>
            </a:endParaRPr>
          </a:p>
          <a:p>
            <a:pPr eaLnBrk="1" hangingPunct="1">
              <a:buFontTx/>
              <a:buNone/>
            </a:pPr>
            <a:r>
              <a:rPr lang="en-US" altLang="en-US" sz="4000" b="1" smtClean="0">
                <a:solidFill>
                  <a:srgbClr val="00B050"/>
                </a:solidFill>
              </a:rPr>
              <a:t>Activity #2: Self-Assessment</a:t>
            </a:r>
          </a:p>
          <a:p>
            <a:pPr eaLnBrk="1" hangingPunct="1">
              <a:buFontTx/>
              <a:buNone/>
            </a:pPr>
            <a:endParaRPr lang="en-US" altLang="en-US" sz="4000" b="1" smtClean="0">
              <a:solidFill>
                <a:srgbClr val="00B050"/>
              </a:solidFill>
            </a:endParaRPr>
          </a:p>
          <a:p>
            <a:pPr eaLnBrk="1" hangingPunct="1">
              <a:buFontTx/>
              <a:buNone/>
            </a:pPr>
            <a:r>
              <a:rPr lang="en-US" altLang="en-US" sz="4000" b="1" smtClean="0">
                <a:solidFill>
                  <a:srgbClr val="00B050"/>
                </a:solidFill>
              </a:rPr>
              <a:t>Activity #3: Get Involved!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600200"/>
            <a:ext cx="8229600" cy="4953000"/>
          </a:xfrm>
        </p:spPr>
        <p:txBody>
          <a:bodyPr/>
          <a:lstStyle/>
          <a:p>
            <a:pPr eaLnBrk="1" hangingPunct="1">
              <a:lnSpc>
                <a:spcPct val="90000"/>
              </a:lnSpc>
              <a:buFontTx/>
              <a:buNone/>
            </a:pPr>
            <a:endParaRPr lang="en-US" altLang="en-US" sz="2800" smtClean="0">
              <a:hlinkClick r:id="rId3"/>
            </a:endParaRPr>
          </a:p>
          <a:p>
            <a:pPr eaLnBrk="1" hangingPunct="1">
              <a:lnSpc>
                <a:spcPct val="90000"/>
              </a:lnSpc>
              <a:buFontTx/>
              <a:buNone/>
            </a:pPr>
            <a:r>
              <a:rPr lang="en-US" altLang="en-US" sz="2800" smtClean="0">
                <a:hlinkClick r:id="rId3"/>
              </a:rPr>
              <a:t>www.tesol.org</a:t>
            </a:r>
            <a:r>
              <a:rPr lang="en-US" altLang="en-US" sz="2800" smtClean="0"/>
              <a:t> </a:t>
            </a:r>
          </a:p>
          <a:p>
            <a:pPr eaLnBrk="1" hangingPunct="1">
              <a:lnSpc>
                <a:spcPct val="90000"/>
              </a:lnSpc>
              <a:buFontTx/>
              <a:buNone/>
            </a:pPr>
            <a:endParaRPr lang="en-US" altLang="en-US" sz="2800" smtClean="0"/>
          </a:p>
          <a:p>
            <a:pPr eaLnBrk="1" hangingPunct="1">
              <a:lnSpc>
                <a:spcPct val="90000"/>
              </a:lnSpc>
            </a:pPr>
            <a:r>
              <a:rPr lang="en-US" altLang="en-US" sz="2800" smtClean="0"/>
              <a:t>14,000 organization members</a:t>
            </a:r>
          </a:p>
          <a:p>
            <a:pPr eaLnBrk="1" hangingPunct="1">
              <a:lnSpc>
                <a:spcPct val="90000"/>
              </a:lnSpc>
            </a:pPr>
            <a:r>
              <a:rPr lang="en-US" altLang="en-US" sz="2800" smtClean="0"/>
              <a:t>101 affiliates; 47,000 TESOL professionals</a:t>
            </a:r>
          </a:p>
          <a:p>
            <a:pPr eaLnBrk="1" hangingPunct="1">
              <a:lnSpc>
                <a:spcPct val="90000"/>
              </a:lnSpc>
            </a:pPr>
            <a:r>
              <a:rPr lang="en-US" altLang="en-US" sz="2800" smtClean="0"/>
              <a:t>Events, annual convention</a:t>
            </a:r>
          </a:p>
          <a:p>
            <a:pPr eaLnBrk="1" hangingPunct="1">
              <a:lnSpc>
                <a:spcPct val="90000"/>
              </a:lnSpc>
            </a:pPr>
            <a:r>
              <a:rPr lang="en-US" altLang="en-US" sz="2800" smtClean="0"/>
              <a:t>Advocacy </a:t>
            </a:r>
          </a:p>
          <a:p>
            <a:pPr eaLnBrk="1" hangingPunct="1">
              <a:lnSpc>
                <a:spcPct val="90000"/>
              </a:lnSpc>
            </a:pPr>
            <a:r>
              <a:rPr lang="en-US" altLang="en-US" sz="2800" smtClean="0"/>
              <a:t>Standards</a:t>
            </a:r>
          </a:p>
          <a:p>
            <a:pPr eaLnBrk="1" hangingPunct="1">
              <a:lnSpc>
                <a:spcPct val="90000"/>
              </a:lnSpc>
            </a:pPr>
            <a:r>
              <a:rPr lang="en-US" altLang="en-US" sz="2800" smtClean="0"/>
              <a:t>Publications, resources</a:t>
            </a:r>
          </a:p>
          <a:p>
            <a:pPr eaLnBrk="1" hangingPunct="1">
              <a:lnSpc>
                <a:spcPct val="90000"/>
              </a:lnSpc>
            </a:pPr>
            <a:r>
              <a:rPr lang="en-US" altLang="en-US" sz="2800" smtClean="0"/>
              <a:t>Career services</a:t>
            </a:r>
          </a:p>
          <a:p>
            <a:pPr eaLnBrk="1" hangingPunct="1">
              <a:lnSpc>
                <a:spcPct val="90000"/>
              </a:lnSpc>
              <a:buFontTx/>
              <a:buNone/>
            </a:pPr>
            <a:endParaRPr lang="en-US" altLang="en-US" sz="2800" smtClean="0"/>
          </a:p>
        </p:txBody>
      </p:sp>
      <p:pic>
        <p:nvPicPr>
          <p:cNvPr id="21507" name="Picture 3" descr="rcol_home_logo_320.jpg"/>
          <p:cNvPicPr>
            <a:picLocks noChangeAspect="1"/>
          </p:cNvPicPr>
          <p:nvPr/>
        </p:nvPicPr>
        <p:blipFill>
          <a:blip r:embed="rId4"/>
          <a:srcRect r="10001"/>
          <a:stretch>
            <a:fillRect/>
          </a:stretch>
        </p:blipFill>
        <p:spPr bwMode="auto">
          <a:xfrm>
            <a:off x="457200" y="304800"/>
            <a:ext cx="5421313"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Values statement</a:t>
            </a:r>
          </a:p>
        </p:txBody>
      </p:sp>
      <p:sp>
        <p:nvSpPr>
          <p:cNvPr id="22531" name="Rectangle 3"/>
          <p:cNvSpPr>
            <a:spLocks noGrp="1" noChangeArrowheads="1"/>
          </p:cNvSpPr>
          <p:nvPr>
            <p:ph type="body" idx="1"/>
          </p:nvPr>
        </p:nvSpPr>
        <p:spPr/>
        <p:txBody>
          <a:bodyPr/>
          <a:lstStyle/>
          <a:p>
            <a:pPr eaLnBrk="1" hangingPunct="1"/>
            <a:r>
              <a:rPr lang="en-US" altLang="en-US" smtClean="0"/>
              <a:t>professionalism in language education </a:t>
            </a:r>
          </a:p>
          <a:p>
            <a:pPr eaLnBrk="1" hangingPunct="1"/>
            <a:r>
              <a:rPr lang="en-US" altLang="en-US" smtClean="0"/>
              <a:t>individual language rights </a:t>
            </a:r>
          </a:p>
          <a:p>
            <a:pPr eaLnBrk="1" hangingPunct="1"/>
            <a:r>
              <a:rPr lang="en-US" altLang="en-US" smtClean="0"/>
              <a:t>accessible, high-quality education </a:t>
            </a:r>
          </a:p>
          <a:p>
            <a:pPr eaLnBrk="1" hangingPunct="1"/>
            <a:r>
              <a:rPr lang="en-US" altLang="en-US" smtClean="0"/>
              <a:t>collaboration in a global community </a:t>
            </a:r>
          </a:p>
          <a:p>
            <a:pPr eaLnBrk="1" hangingPunct="1"/>
            <a:r>
              <a:rPr lang="en-US" altLang="en-US" smtClean="0"/>
              <a:t>interaction of research and reflective practice for educational improvement </a:t>
            </a:r>
          </a:p>
          <a:p>
            <a:pPr eaLnBrk="1" hangingPunct="1"/>
            <a:r>
              <a:rPr lang="en-US" altLang="en-US" smtClean="0"/>
              <a:t>respect for diversity and multiculturalism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554" name="Rectangle 3"/>
          <p:cNvSpPr>
            <a:spLocks noGrp="1" noChangeArrowheads="1"/>
          </p:cNvSpPr>
          <p:nvPr>
            <p:ph type="body" idx="1"/>
          </p:nvPr>
        </p:nvSpPr>
        <p:spPr>
          <a:xfrm>
            <a:off x="457200" y="2667000"/>
            <a:ext cx="8229600" cy="4419600"/>
          </a:xfrm>
        </p:spPr>
        <p:txBody>
          <a:bodyPr/>
          <a:lstStyle/>
          <a:p>
            <a:pPr algn="ctr" eaLnBrk="1" hangingPunct="1">
              <a:buFontTx/>
              <a:buNone/>
            </a:pPr>
            <a:endParaRPr lang="en-US" altLang="en-US" b="1" dirty="0" smtClean="0">
              <a:solidFill>
                <a:schemeClr val="bg1"/>
              </a:solidFill>
            </a:endParaRPr>
          </a:p>
        </p:txBody>
      </p:sp>
      <p:sp>
        <p:nvSpPr>
          <p:cNvPr id="23555" name="Text Box 5"/>
          <p:cNvSpPr txBox="1">
            <a:spLocks noChangeArrowheads="1"/>
          </p:cNvSpPr>
          <p:nvPr/>
        </p:nvSpPr>
        <p:spPr bwMode="auto">
          <a:xfrm>
            <a:off x="863600" y="4795838"/>
            <a:ext cx="3429000" cy="1878013"/>
          </a:xfrm>
          <a:prstGeom prst="rect">
            <a:avLst/>
          </a:prstGeom>
          <a:noFill/>
          <a:ln w="9525">
            <a:noFill/>
            <a:miter lim="800000"/>
            <a:headEnd/>
            <a:tailEnd/>
          </a:ln>
        </p:spPr>
        <p:txBody>
          <a:bodyPr>
            <a:spAutoFit/>
          </a:bodyPr>
          <a:lstStyle/>
          <a:p>
            <a:r>
              <a:rPr lang="en-US" altLang="en-US" b="0" dirty="0">
                <a:solidFill>
                  <a:schemeClr val="bg1"/>
                </a:solidFill>
              </a:rPr>
              <a:t>Colloquia </a:t>
            </a:r>
          </a:p>
          <a:p>
            <a:r>
              <a:rPr lang="en-US" altLang="en-US" b="0" dirty="0">
                <a:solidFill>
                  <a:schemeClr val="bg1"/>
                </a:solidFill>
              </a:rPr>
              <a:t>Demonstrations </a:t>
            </a:r>
          </a:p>
          <a:p>
            <a:r>
              <a:rPr lang="en-US" altLang="en-US" b="0" dirty="0">
                <a:solidFill>
                  <a:schemeClr val="bg1"/>
                </a:solidFill>
              </a:rPr>
              <a:t>Discussion Groups </a:t>
            </a:r>
          </a:p>
          <a:p>
            <a:r>
              <a:rPr lang="en-US" altLang="en-US" b="0" dirty="0">
                <a:solidFill>
                  <a:schemeClr val="bg1"/>
                </a:solidFill>
              </a:rPr>
              <a:t>Experimental Formats </a:t>
            </a:r>
          </a:p>
          <a:p>
            <a:r>
              <a:rPr lang="en-US" altLang="en-US" b="0" dirty="0">
                <a:solidFill>
                  <a:schemeClr val="bg1"/>
                </a:solidFill>
              </a:rPr>
              <a:t>Papers </a:t>
            </a:r>
          </a:p>
          <a:p>
            <a:pPr>
              <a:spcBef>
                <a:spcPct val="50000"/>
              </a:spcBef>
            </a:pPr>
            <a:endParaRPr lang="en-US" altLang="en-US" b="0" dirty="0">
              <a:solidFill>
                <a:schemeClr val="bg1"/>
              </a:solidFill>
            </a:endParaRPr>
          </a:p>
        </p:txBody>
      </p:sp>
      <p:sp>
        <p:nvSpPr>
          <p:cNvPr id="23556" name="Text Box 7"/>
          <p:cNvSpPr txBox="1">
            <a:spLocks noChangeArrowheads="1"/>
          </p:cNvSpPr>
          <p:nvPr/>
        </p:nvSpPr>
        <p:spPr bwMode="auto">
          <a:xfrm>
            <a:off x="4699000" y="4795838"/>
            <a:ext cx="4419600" cy="1603375"/>
          </a:xfrm>
          <a:prstGeom prst="rect">
            <a:avLst/>
          </a:prstGeom>
          <a:noFill/>
          <a:ln w="9525">
            <a:noFill/>
            <a:miter lim="800000"/>
            <a:headEnd/>
            <a:tailEnd/>
          </a:ln>
        </p:spPr>
        <p:txBody>
          <a:bodyPr>
            <a:spAutoFit/>
          </a:bodyPr>
          <a:lstStyle/>
          <a:p>
            <a:r>
              <a:rPr lang="en-US" altLang="en-US" b="0" dirty="0">
                <a:solidFill>
                  <a:schemeClr val="bg1"/>
                </a:solidFill>
              </a:rPr>
              <a:t>Poster Sessions </a:t>
            </a:r>
          </a:p>
          <a:p>
            <a:r>
              <a:rPr lang="en-US" altLang="en-US" b="0" dirty="0">
                <a:solidFill>
                  <a:schemeClr val="bg1"/>
                </a:solidFill>
              </a:rPr>
              <a:t>Reports </a:t>
            </a:r>
          </a:p>
          <a:p>
            <a:r>
              <a:rPr lang="en-US" altLang="en-US" b="0" dirty="0">
                <a:solidFill>
                  <a:schemeClr val="bg1"/>
                </a:solidFill>
              </a:rPr>
              <a:t>Video and Digital Media Theater </a:t>
            </a:r>
          </a:p>
          <a:p>
            <a:r>
              <a:rPr lang="en-US" altLang="en-US" b="0" dirty="0">
                <a:solidFill>
                  <a:schemeClr val="bg1"/>
                </a:solidFill>
              </a:rPr>
              <a:t>Workshops </a:t>
            </a:r>
          </a:p>
          <a:p>
            <a:pPr>
              <a:spcBef>
                <a:spcPct val="50000"/>
              </a:spcBef>
            </a:pPr>
            <a:endParaRPr lang="en-US" altLang="en-US" b="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519906"/>
            <a:ext cx="4029075" cy="704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100" y="1411818"/>
            <a:ext cx="3810000" cy="33337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Contact with famous figures</a:t>
            </a:r>
          </a:p>
        </p:txBody>
      </p:sp>
      <p:sp>
        <p:nvSpPr>
          <p:cNvPr id="24579" name="Rectangle 3"/>
          <p:cNvSpPr>
            <a:spLocks noGrp="1" noChangeArrowheads="1"/>
          </p:cNvSpPr>
          <p:nvPr>
            <p:ph type="body" idx="1"/>
          </p:nvPr>
        </p:nvSpPr>
        <p:spPr/>
        <p:txBody>
          <a:bodyPr/>
          <a:lstStyle/>
          <a:p>
            <a:pPr eaLnBrk="1" hangingPunct="1">
              <a:buFontTx/>
              <a:buNone/>
            </a:pPr>
            <a:r>
              <a:rPr lang="en-US" altLang="en-US" sz="2800" dirty="0" smtClean="0"/>
              <a:t>Aziz Abu Sarah, Conflic</a:t>
            </a:r>
            <a:r>
              <a:rPr lang="en-US" altLang="en-US" sz="2800" dirty="0" smtClean="0"/>
              <a:t>t Resolution</a:t>
            </a:r>
            <a:endParaRPr lang="en-US" altLang="en-US" sz="2800" dirty="0" smtClean="0"/>
          </a:p>
          <a:p>
            <a:pPr eaLnBrk="1" hangingPunct="1">
              <a:buFontTx/>
              <a:buNone/>
            </a:pPr>
            <a:endParaRPr lang="en-US" altLang="en-US" sz="2800" dirty="0"/>
          </a:p>
          <a:p>
            <a:pPr eaLnBrk="1" hangingPunct="1">
              <a:buFontTx/>
              <a:buNone/>
            </a:pPr>
            <a:r>
              <a:rPr lang="en-US" altLang="en-US" sz="2800" dirty="0" smtClean="0"/>
              <a:t>TESOL President Dr. Andy Curtis</a:t>
            </a:r>
          </a:p>
          <a:p>
            <a:pPr eaLnBrk="1" hangingPunct="1">
              <a:buFontTx/>
              <a:buNone/>
            </a:pPr>
            <a:endParaRPr lang="en-US" altLang="en-US" sz="2800" dirty="0"/>
          </a:p>
          <a:p>
            <a:pPr eaLnBrk="1" hangingPunct="1">
              <a:buFontTx/>
              <a:buNone/>
            </a:pPr>
            <a:r>
              <a:rPr lang="en-US" altLang="en-US" sz="2800" dirty="0" smtClean="0"/>
              <a:t>Dr. Jeannette </a:t>
            </a:r>
            <a:r>
              <a:rPr lang="en-US" altLang="en-US" sz="2800" dirty="0" err="1" smtClean="0"/>
              <a:t>Altarriba</a:t>
            </a:r>
            <a:r>
              <a:rPr lang="en-US" altLang="en-US" sz="2800" dirty="0" smtClean="0"/>
              <a:t>, Bilingual Language Processing</a:t>
            </a:r>
          </a:p>
          <a:p>
            <a:pPr eaLnBrk="1" hangingPunct="1">
              <a:buFontTx/>
              <a:buNone/>
            </a:pPr>
            <a:endParaRPr lang="en-US" altLang="en-US" sz="2800" dirty="0"/>
          </a:p>
          <a:p>
            <a:pPr eaLnBrk="1" hangingPunct="1">
              <a:buFontTx/>
              <a:buNone/>
            </a:pPr>
            <a:r>
              <a:rPr lang="en-US" altLang="en-US" sz="2800" dirty="0" smtClean="0"/>
              <a:t>Dr. Anne </a:t>
            </a:r>
            <a:r>
              <a:rPr lang="en-US" altLang="en-US" sz="2800" dirty="0" err="1" smtClean="0"/>
              <a:t>Curzan</a:t>
            </a:r>
            <a:r>
              <a:rPr lang="en-US" altLang="en-US" sz="2800" dirty="0" smtClean="0"/>
              <a:t>, English as a Lingua Franca</a:t>
            </a:r>
            <a:endParaRPr lang="en-US" alt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1143000"/>
            <a:ext cx="8229600" cy="1143000"/>
          </a:xfrm>
        </p:spPr>
        <p:txBody>
          <a:bodyPr/>
          <a:lstStyle/>
          <a:p>
            <a:pPr algn="l" eaLnBrk="1" hangingPunct="1"/>
            <a:r>
              <a:rPr lang="en-US" altLang="en-US" smtClean="0"/>
              <a:t>How much?</a:t>
            </a:r>
          </a:p>
        </p:txBody>
      </p:sp>
      <p:sp>
        <p:nvSpPr>
          <p:cNvPr id="25603" name="Rectangle 3"/>
          <p:cNvSpPr>
            <a:spLocks noGrp="1" noChangeArrowheads="1"/>
          </p:cNvSpPr>
          <p:nvPr>
            <p:ph type="body" idx="1"/>
          </p:nvPr>
        </p:nvSpPr>
        <p:spPr>
          <a:xfrm>
            <a:off x="457200" y="2332038"/>
            <a:ext cx="8229600" cy="4221162"/>
          </a:xfrm>
        </p:spPr>
        <p:txBody>
          <a:bodyPr/>
          <a:lstStyle/>
          <a:p>
            <a:pPr eaLnBrk="1" hangingPunct="1">
              <a:buFontTx/>
              <a:buNone/>
            </a:pPr>
            <a:endParaRPr lang="en-US" altLang="en-US" dirty="0" smtClean="0"/>
          </a:p>
          <a:p>
            <a:pPr eaLnBrk="1" hangingPunct="1">
              <a:buFontTx/>
              <a:buNone/>
            </a:pPr>
            <a:endParaRPr lang="en-US" altLang="en-US" dirty="0" smtClean="0"/>
          </a:p>
          <a:p>
            <a:pPr eaLnBrk="1" hangingPunct="1">
              <a:buFontTx/>
              <a:buNone/>
            </a:pPr>
            <a:r>
              <a:rPr lang="en-US" altLang="en-US" dirty="0" smtClean="0"/>
              <a:t>Global Membership  USD $35 </a:t>
            </a:r>
          </a:p>
          <a:p>
            <a:pPr lvl="1" eaLnBrk="1" hangingPunct="1"/>
            <a:r>
              <a:rPr lang="en-US" altLang="en-US" i="1" dirty="0" smtClean="0"/>
              <a:t>TESOL Quarterly</a:t>
            </a:r>
            <a:r>
              <a:rPr lang="en-US" altLang="en-US" dirty="0" smtClean="0"/>
              <a:t>  +$25</a:t>
            </a:r>
          </a:p>
          <a:p>
            <a:pPr lvl="1" eaLnBrk="1" hangingPunct="1"/>
            <a:endParaRPr lang="en-US" altLang="en-US" dirty="0" smtClean="0"/>
          </a:p>
          <a:p>
            <a:pPr eaLnBrk="1" hangingPunct="1">
              <a:buFontTx/>
              <a:buNone/>
            </a:pPr>
            <a:r>
              <a:rPr lang="en-US" altLang="en-US" dirty="0" smtClean="0"/>
              <a:t>2015 </a:t>
            </a:r>
            <a:r>
              <a:rPr lang="en-US" altLang="en-US" dirty="0" smtClean="0"/>
              <a:t>Annual Convention </a:t>
            </a:r>
            <a:r>
              <a:rPr lang="en-US" altLang="en-US" dirty="0" smtClean="0"/>
              <a:t>USD </a:t>
            </a:r>
            <a:r>
              <a:rPr lang="en-US" altLang="en-US" dirty="0" smtClean="0"/>
              <a:t>$320</a:t>
            </a:r>
          </a:p>
        </p:txBody>
      </p:sp>
      <p:pic>
        <p:nvPicPr>
          <p:cNvPr id="25604" name="Picture 4" descr="04_28_47---US-Dollar-Bills_web"/>
          <p:cNvPicPr>
            <a:picLocks noChangeAspect="1" noChangeArrowheads="1"/>
          </p:cNvPicPr>
          <p:nvPr/>
        </p:nvPicPr>
        <p:blipFill>
          <a:blip r:embed="rId2"/>
          <a:srcRect/>
          <a:stretch>
            <a:fillRect/>
          </a:stretch>
        </p:blipFill>
        <p:spPr bwMode="auto">
          <a:xfrm>
            <a:off x="4419600" y="0"/>
            <a:ext cx="4724400" cy="314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Support for attendance</a:t>
            </a:r>
          </a:p>
        </p:txBody>
      </p:sp>
      <p:sp>
        <p:nvSpPr>
          <p:cNvPr id="26627" name="Rectangle 3"/>
          <p:cNvSpPr>
            <a:spLocks noGrp="1" noChangeArrowheads="1"/>
          </p:cNvSpPr>
          <p:nvPr>
            <p:ph type="body" idx="1"/>
          </p:nvPr>
        </p:nvSpPr>
        <p:spPr/>
        <p:txBody>
          <a:bodyPr/>
          <a:lstStyle/>
          <a:p>
            <a:pPr eaLnBrk="1" hangingPunct="1">
              <a:lnSpc>
                <a:spcPct val="90000"/>
              </a:lnSpc>
              <a:buFontTx/>
              <a:buNone/>
            </a:pPr>
            <a:r>
              <a:rPr lang="en-US" altLang="en-US" sz="2800" b="1" dirty="0" smtClean="0"/>
              <a:t>1. TESOL Professional Development Grants</a:t>
            </a:r>
          </a:p>
          <a:p>
            <a:pPr eaLnBrk="1" hangingPunct="1">
              <a:lnSpc>
                <a:spcPct val="90000"/>
              </a:lnSpc>
              <a:buFontTx/>
              <a:buNone/>
            </a:pPr>
            <a:r>
              <a:rPr lang="en-US" altLang="en-US" sz="2800" dirty="0" smtClean="0"/>
              <a:t>		</a:t>
            </a:r>
            <a:r>
              <a:rPr lang="en-US" altLang="en-US" sz="2100" dirty="0" smtClean="0"/>
              <a:t>Registration + Pre-conference Institute</a:t>
            </a:r>
          </a:p>
          <a:p>
            <a:pPr eaLnBrk="1" hangingPunct="1">
              <a:lnSpc>
                <a:spcPct val="90000"/>
              </a:lnSpc>
              <a:buFontTx/>
              <a:buNone/>
            </a:pPr>
            <a:r>
              <a:rPr lang="en-US" altLang="en-US" sz="2800" b="1" dirty="0" smtClean="0"/>
              <a:t>2. TESOL/TEFL Travel Grant</a:t>
            </a:r>
            <a:r>
              <a:rPr lang="en-US" altLang="en-US" sz="2800" dirty="0" smtClean="0"/>
              <a:t> 	</a:t>
            </a:r>
          </a:p>
          <a:p>
            <a:pPr eaLnBrk="1" hangingPunct="1">
              <a:lnSpc>
                <a:spcPct val="90000"/>
              </a:lnSpc>
              <a:buFontTx/>
              <a:buNone/>
            </a:pPr>
            <a:r>
              <a:rPr lang="en-US" altLang="en-US" sz="2800" dirty="0" smtClean="0"/>
              <a:t>	</a:t>
            </a:r>
            <a:r>
              <a:rPr lang="en-US" altLang="en-US" sz="2100" dirty="0" smtClean="0"/>
              <a:t>Travel and basic expenses not to exceed U.S.$2,500</a:t>
            </a:r>
          </a:p>
          <a:p>
            <a:pPr eaLnBrk="1" hangingPunct="1">
              <a:lnSpc>
                <a:spcPct val="90000"/>
              </a:lnSpc>
              <a:buFontTx/>
              <a:buNone/>
            </a:pPr>
            <a:r>
              <a:rPr lang="en-US" altLang="en-US" sz="2800" b="1" dirty="0" smtClean="0"/>
              <a:t>3. TESOL Award for International Participation</a:t>
            </a:r>
          </a:p>
          <a:p>
            <a:pPr eaLnBrk="1" hangingPunct="1">
              <a:lnSpc>
                <a:spcPct val="90000"/>
              </a:lnSpc>
              <a:buFontTx/>
              <a:buNone/>
            </a:pPr>
            <a:r>
              <a:rPr lang="en-US" altLang="en-US" sz="2100" dirty="0" smtClean="0"/>
              <a:t>	Travel and lodging expenses to attend and present provided by the TOEFL Board of ETS</a:t>
            </a:r>
          </a:p>
          <a:p>
            <a:pPr eaLnBrk="1" hangingPunct="1">
              <a:lnSpc>
                <a:spcPct val="90000"/>
              </a:lnSpc>
              <a:buFontTx/>
              <a:buNone/>
            </a:pPr>
            <a:r>
              <a:rPr lang="en-US" altLang="en-US" sz="2800" b="1" dirty="0" smtClean="0"/>
              <a:t>4. RELO Support</a:t>
            </a:r>
          </a:p>
          <a:p>
            <a:pPr eaLnBrk="1" hangingPunct="1">
              <a:lnSpc>
                <a:spcPct val="90000"/>
              </a:lnSpc>
              <a:buFontTx/>
              <a:buNone/>
            </a:pPr>
            <a:r>
              <a:rPr lang="en-US" altLang="en-US" sz="2100" dirty="0" smtClean="0"/>
              <a:t>	Small grants (cost share) for presenters.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914400"/>
            <a:ext cx="8229600" cy="1143000"/>
          </a:xfrm>
        </p:spPr>
        <p:txBody>
          <a:bodyPr/>
          <a:lstStyle/>
          <a:p>
            <a:pPr algn="l"/>
            <a:r>
              <a:rPr lang="en-US" smtClean="0"/>
              <a:t>TEFLIN</a:t>
            </a:r>
            <a:br>
              <a:rPr lang="en-US" smtClean="0"/>
            </a:br>
            <a:r>
              <a:rPr lang="en-US" sz="2200" smtClean="0"/>
              <a:t>Teachers of English as a Foreign Language in Indonesia </a:t>
            </a:r>
          </a:p>
        </p:txBody>
      </p:sp>
      <p:pic>
        <p:nvPicPr>
          <p:cNvPr id="27651" name="Content Placeholder 3"/>
          <p:cNvPicPr>
            <a:picLocks noGrp="1" noChangeAspect="1"/>
          </p:cNvPicPr>
          <p:nvPr>
            <p:ph idx="1"/>
          </p:nvPr>
        </p:nvPicPr>
        <p:blipFill>
          <a:blip r:embed="rId2"/>
          <a:srcRect/>
          <a:stretch>
            <a:fillRect/>
          </a:stretch>
        </p:blipFill>
        <p:spPr>
          <a:xfrm>
            <a:off x="34925" y="2252663"/>
            <a:ext cx="9040813" cy="3538537"/>
          </a:xfrm>
        </p:spPr>
      </p:pic>
      <p:pic>
        <p:nvPicPr>
          <p:cNvPr id="27652" name="Picture 4"/>
          <p:cNvPicPr>
            <a:picLocks noChangeAspect="1"/>
          </p:cNvPicPr>
          <p:nvPr/>
        </p:nvPicPr>
        <p:blipFill>
          <a:blip r:embed="rId3"/>
          <a:srcRect/>
          <a:stretch>
            <a:fillRect/>
          </a:stretch>
        </p:blipFill>
        <p:spPr bwMode="auto">
          <a:xfrm>
            <a:off x="6215063" y="304800"/>
            <a:ext cx="2328862"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smtClean="0"/>
              <a:t>Exchange Programs</a:t>
            </a:r>
          </a:p>
        </p:txBody>
      </p:sp>
      <p:sp>
        <p:nvSpPr>
          <p:cNvPr id="28675" name="Content Placeholder 2"/>
          <p:cNvSpPr>
            <a:spLocks noGrp="1"/>
          </p:cNvSpPr>
          <p:nvPr>
            <p:ph idx="1"/>
          </p:nvPr>
        </p:nvSpPr>
        <p:spPr/>
        <p:txBody>
          <a:bodyPr/>
          <a:lstStyle/>
          <a:p>
            <a:r>
              <a:rPr lang="en-US" altLang="en-US" dirty="0" smtClean="0"/>
              <a:t>FLTA</a:t>
            </a:r>
            <a:r>
              <a:rPr lang="en-US" altLang="en-US" dirty="0" smtClean="0"/>
              <a:t>: Foreign Language Teaching Assistants</a:t>
            </a:r>
          </a:p>
          <a:p>
            <a:r>
              <a:rPr lang="en-US" altLang="en-US" dirty="0" smtClean="0"/>
              <a:t>Fulbright Scholar</a:t>
            </a:r>
          </a:p>
          <a:p>
            <a:r>
              <a:rPr lang="en-US" altLang="en-US" dirty="0" smtClean="0"/>
              <a:t>Hubert Humphrey</a:t>
            </a:r>
          </a:p>
          <a:p>
            <a:r>
              <a:rPr lang="en-US" altLang="en-US" dirty="0" smtClean="0"/>
              <a:t>SUSI: States Institutes for Scholars and Secondary Educators</a:t>
            </a:r>
          </a:p>
          <a:p>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228600"/>
            <a:ext cx="8229600" cy="5897563"/>
          </a:xfrm>
        </p:spPr>
        <p:txBody>
          <a:bodyPr/>
          <a:lstStyle/>
          <a:p>
            <a:pPr eaLnBrk="1" hangingPunct="1">
              <a:buFontTx/>
              <a:buNone/>
            </a:pPr>
            <a:r>
              <a:rPr lang="en-US" altLang="en-US" sz="4800" smtClean="0"/>
              <a:t>Think about your </a:t>
            </a:r>
            <a:r>
              <a:rPr lang="en-US" altLang="en-US" sz="4800" b="1" smtClean="0">
                <a:solidFill>
                  <a:srgbClr val="00B050"/>
                </a:solidFill>
              </a:rPr>
              <a:t>professional network. </a:t>
            </a:r>
          </a:p>
          <a:p>
            <a:pPr eaLnBrk="1" hangingPunct="1">
              <a:buFontTx/>
              <a:buNone/>
            </a:pPr>
            <a:endParaRPr lang="en-US" altLang="en-US" sz="4800" b="1" smtClean="0">
              <a:solidFill>
                <a:srgbClr val="00B050"/>
              </a:solidFill>
            </a:endParaRPr>
          </a:p>
          <a:p>
            <a:pPr eaLnBrk="1" hangingPunct="1">
              <a:buFontTx/>
              <a:buNone/>
            </a:pPr>
            <a:r>
              <a:rPr lang="en-US" altLang="en-US" sz="4800" smtClean="0"/>
              <a:t>Who is already in your professional network? Who do you want tobe in your network? How can you expand this circle?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5875"/>
            <a:ext cx="9067800" cy="990600"/>
          </a:xfrm>
        </p:spPr>
        <p:txBody>
          <a:bodyPr/>
          <a:lstStyle/>
          <a:p>
            <a:pPr eaLnBrk="1" hangingPunct="1"/>
            <a:r>
              <a:rPr lang="en-US" altLang="en-US" sz="3200" dirty="0" smtClean="0"/>
              <a:t>American English Webinars</a:t>
            </a:r>
            <a:endParaRPr lang="en-US" altLang="en-US" sz="3200" dirty="0" smtClean="0"/>
          </a:p>
        </p:txBody>
      </p:sp>
      <p:sp>
        <p:nvSpPr>
          <p:cNvPr id="30723" name="Content Placeholder 2"/>
          <p:cNvSpPr>
            <a:spLocks noGrp="1"/>
          </p:cNvSpPr>
          <p:nvPr>
            <p:ph sz="quarter" idx="1"/>
          </p:nvPr>
        </p:nvSpPr>
        <p:spPr>
          <a:xfrm>
            <a:off x="1295400" y="1219200"/>
            <a:ext cx="8153400" cy="4724400"/>
          </a:xfrm>
        </p:spPr>
        <p:txBody>
          <a:bodyPr/>
          <a:lstStyle/>
          <a:p>
            <a:pPr eaLnBrk="1" hangingPunct="1"/>
            <a:r>
              <a:rPr lang="en-US" altLang="en-US" sz="2500" smtClean="0">
                <a:solidFill>
                  <a:srgbClr val="17375E"/>
                </a:solidFill>
              </a:rPr>
              <a:t>Audience:  English teachers worldwide</a:t>
            </a:r>
          </a:p>
          <a:p>
            <a:pPr eaLnBrk="1" hangingPunct="1"/>
            <a:r>
              <a:rPr lang="en-US" altLang="en-US" sz="2500" smtClean="0">
                <a:solidFill>
                  <a:srgbClr val="17375E"/>
                </a:solidFill>
              </a:rPr>
              <a:t>E-Certificates awarded</a:t>
            </a:r>
          </a:p>
          <a:p>
            <a:pPr eaLnBrk="1" hangingPunct="1"/>
            <a:r>
              <a:rPr lang="en-US" altLang="en-US" sz="2500" smtClean="0">
                <a:solidFill>
                  <a:srgbClr val="17375E"/>
                </a:solidFill>
              </a:rPr>
              <a:t>Social Networking (Ning) community of practice</a:t>
            </a:r>
          </a:p>
        </p:txBody>
      </p:sp>
      <p:pic>
        <p:nvPicPr>
          <p:cNvPr id="30724" name="Picture 2"/>
          <p:cNvPicPr>
            <a:picLocks noChangeAspect="1" noChangeArrowheads="1"/>
          </p:cNvPicPr>
          <p:nvPr/>
        </p:nvPicPr>
        <p:blipFill>
          <a:blip r:embed="rId3"/>
          <a:srcRect/>
          <a:stretch>
            <a:fillRect/>
          </a:stretch>
        </p:blipFill>
        <p:spPr bwMode="auto">
          <a:xfrm>
            <a:off x="228600" y="2984500"/>
            <a:ext cx="4495800" cy="3371850"/>
          </a:xfrm>
          <a:prstGeom prst="rect">
            <a:avLst/>
          </a:prstGeom>
          <a:noFill/>
          <a:ln w="9525">
            <a:solidFill>
              <a:schemeClr val="tx1"/>
            </a:solidFill>
            <a:miter lim="800000"/>
            <a:headEnd/>
            <a:tailEnd/>
          </a:ln>
        </p:spPr>
      </p:pic>
      <p:pic>
        <p:nvPicPr>
          <p:cNvPr id="30725" name="Picture 2"/>
          <p:cNvPicPr>
            <a:picLocks noChangeAspect="1" noChangeArrowheads="1"/>
          </p:cNvPicPr>
          <p:nvPr/>
        </p:nvPicPr>
        <p:blipFill>
          <a:blip r:embed="rId4"/>
          <a:srcRect/>
          <a:stretch>
            <a:fillRect/>
          </a:stretch>
        </p:blipFill>
        <p:spPr bwMode="auto">
          <a:xfrm>
            <a:off x="4876800" y="2965450"/>
            <a:ext cx="3962400" cy="33845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seed_planting.jpg"/>
          <p:cNvPicPr>
            <a:picLocks noChangeAspect="1"/>
          </p:cNvPicPr>
          <p:nvPr/>
        </p:nvPicPr>
        <p:blipFill>
          <a:blip r:embed="rId2"/>
          <a:srcRect t="-1250"/>
          <a:stretch>
            <a:fillRect/>
          </a:stretch>
        </p:blipFill>
        <p:spPr bwMode="auto">
          <a:xfrm>
            <a:off x="0" y="-76200"/>
            <a:ext cx="9144000" cy="6934200"/>
          </a:xfrm>
          <a:prstGeom prst="rect">
            <a:avLst/>
          </a:prstGeom>
          <a:noFill/>
          <a:ln w="9525">
            <a:noFill/>
            <a:miter lim="800000"/>
            <a:headEnd/>
            <a:tailEnd/>
          </a:ln>
        </p:spPr>
      </p:pic>
      <p:sp>
        <p:nvSpPr>
          <p:cNvPr id="4099" name="Rectangle 3"/>
          <p:cNvSpPr>
            <a:spLocks noGrp="1" noChangeArrowheads="1"/>
          </p:cNvSpPr>
          <p:nvPr>
            <p:ph type="body" idx="1"/>
          </p:nvPr>
        </p:nvSpPr>
        <p:spPr>
          <a:xfrm>
            <a:off x="304799" y="1524000"/>
            <a:ext cx="7476067" cy="4525963"/>
          </a:xfrm>
        </p:spPr>
        <p:txBody>
          <a:bodyPr/>
          <a:lstStyle/>
          <a:p>
            <a:pPr eaLnBrk="1" hangingPunct="1">
              <a:buFontTx/>
              <a:buNone/>
            </a:pPr>
            <a:r>
              <a:rPr lang="en-US" altLang="en-US" sz="4000" b="1" dirty="0" smtClean="0">
                <a:solidFill>
                  <a:schemeClr val="bg1"/>
                </a:solidFill>
              </a:rPr>
              <a:t>What does “professional development” mean?</a:t>
            </a:r>
          </a:p>
          <a:p>
            <a:pPr eaLnBrk="1" hangingPunct="1">
              <a:buFontTx/>
              <a:buNone/>
            </a:pPr>
            <a:endParaRPr lang="en-US" altLang="en-US" sz="4000" b="1" dirty="0" smtClean="0">
              <a:solidFill>
                <a:schemeClr val="bg1"/>
              </a:solidFill>
            </a:endParaRPr>
          </a:p>
          <a:p>
            <a:pPr eaLnBrk="1" hangingPunct="1">
              <a:buFontTx/>
              <a:buNone/>
            </a:pPr>
            <a:r>
              <a:rPr lang="en-US" altLang="en-US" sz="4000" b="1" dirty="0" smtClean="0">
                <a:solidFill>
                  <a:schemeClr val="bg1"/>
                </a:solidFill>
              </a:rPr>
              <a:t>Why should you seek professional development?</a:t>
            </a:r>
          </a:p>
        </p:txBody>
      </p:sp>
      <p:sp>
        <p:nvSpPr>
          <p:cNvPr id="4100" name="Rectangle 2"/>
          <p:cNvSpPr>
            <a:spLocks noGrp="1" noChangeArrowheads="1"/>
          </p:cNvSpPr>
          <p:nvPr>
            <p:ph type="title"/>
          </p:nvPr>
        </p:nvSpPr>
        <p:spPr>
          <a:xfrm>
            <a:off x="-16933" y="-76200"/>
            <a:ext cx="8229600" cy="1143000"/>
          </a:xfrm>
        </p:spPr>
        <p:txBody>
          <a:bodyPr/>
          <a:lstStyle/>
          <a:p>
            <a:pPr algn="l" eaLnBrk="1" hangingPunct="1"/>
            <a:r>
              <a:rPr lang="en-US" altLang="en-US" b="1" dirty="0" smtClean="0">
                <a:solidFill>
                  <a:srgbClr val="00B050"/>
                </a:solidFill>
              </a:rPr>
              <a:t>Activity #1:Think-Pair-Share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r="2222"/>
          <a:stretch>
            <a:fillRect/>
          </a:stretch>
        </p:blipFill>
        <p:spPr bwMode="auto">
          <a:xfrm>
            <a:off x="5486400" y="1295400"/>
            <a:ext cx="3531546"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7" name="Content Placeholder 2"/>
          <p:cNvSpPr>
            <a:spLocks noGrp="1"/>
          </p:cNvSpPr>
          <p:nvPr>
            <p:ph sz="quarter" idx="1"/>
          </p:nvPr>
        </p:nvSpPr>
        <p:spPr>
          <a:xfrm>
            <a:off x="5486400" y="4114800"/>
            <a:ext cx="3733800" cy="2514600"/>
          </a:xfrm>
        </p:spPr>
        <p:txBody>
          <a:bodyPr/>
          <a:lstStyle/>
          <a:p>
            <a:pPr marL="233363" indent="-233363" eaLnBrk="1" hangingPunct="1"/>
            <a:r>
              <a:rPr lang="en-US" altLang="en-US" sz="2100" dirty="0" smtClean="0">
                <a:solidFill>
                  <a:srgbClr val="17375E"/>
                </a:solidFill>
              </a:rPr>
              <a:t>60 min.</a:t>
            </a:r>
          </a:p>
          <a:p>
            <a:pPr marL="233363" indent="-233363" eaLnBrk="1" hangingPunct="1"/>
            <a:r>
              <a:rPr lang="en-US" altLang="en-US" sz="2100" dirty="0" smtClean="0">
                <a:solidFill>
                  <a:srgbClr val="17375E"/>
                </a:solidFill>
              </a:rPr>
              <a:t>Wednesdays, </a:t>
            </a:r>
            <a:r>
              <a:rPr lang="en-US" altLang="en-US" sz="2100" dirty="0" smtClean="0">
                <a:solidFill>
                  <a:srgbClr val="17375E"/>
                </a:solidFill>
              </a:rPr>
              <a:t>7pm Jakarta</a:t>
            </a:r>
            <a:endParaRPr lang="en-US" altLang="en-US" sz="2100" dirty="0" smtClean="0">
              <a:solidFill>
                <a:srgbClr val="17375E"/>
              </a:solidFill>
            </a:endParaRPr>
          </a:p>
          <a:p>
            <a:pPr marL="233363" indent="-233363" eaLnBrk="1" hangingPunct="1"/>
            <a:r>
              <a:rPr lang="en-US" altLang="en-US" sz="2100" dirty="0" smtClean="0">
                <a:solidFill>
                  <a:srgbClr val="17375E"/>
                </a:solidFill>
              </a:rPr>
              <a:t>Viewing sessions </a:t>
            </a:r>
          </a:p>
          <a:p>
            <a:pPr marL="233363" indent="-233363" eaLnBrk="1" hangingPunct="1"/>
            <a:r>
              <a:rPr lang="en-US" altLang="en-US" sz="2100" dirty="0" smtClean="0">
                <a:solidFill>
                  <a:srgbClr val="17375E"/>
                </a:solidFill>
              </a:rPr>
              <a:t>Certificates (4/6)</a:t>
            </a:r>
          </a:p>
          <a:p>
            <a:pPr marL="233363" indent="-233363" eaLnBrk="1" hangingPunct="1"/>
            <a:r>
              <a:rPr lang="en-US" altLang="en-US" sz="2100" dirty="0" smtClean="0">
                <a:solidFill>
                  <a:srgbClr val="17375E"/>
                </a:solidFill>
              </a:rPr>
              <a:t>Sign up! </a:t>
            </a:r>
            <a:r>
              <a:rPr lang="en-US" altLang="en-US" sz="2100" dirty="0" smtClean="0">
                <a:solidFill>
                  <a:srgbClr val="17375E"/>
                </a:solidFill>
                <a:hlinkClick r:id="rId4"/>
              </a:rPr>
              <a:t>RELOJakarta@state.gov</a:t>
            </a:r>
            <a:r>
              <a:rPr lang="en-US" altLang="en-US" sz="2100" dirty="0" smtClean="0">
                <a:solidFill>
                  <a:srgbClr val="17375E"/>
                </a:solidFill>
              </a:rPr>
              <a:t> </a:t>
            </a:r>
          </a:p>
        </p:txBody>
      </p:sp>
      <p:sp>
        <p:nvSpPr>
          <p:cNvPr id="31748" name="Title 1"/>
          <p:cNvSpPr>
            <a:spLocks noGrp="1"/>
          </p:cNvSpPr>
          <p:nvPr>
            <p:ph type="title"/>
          </p:nvPr>
        </p:nvSpPr>
        <p:spPr>
          <a:xfrm>
            <a:off x="1143000" y="26988"/>
            <a:ext cx="7924800" cy="990600"/>
          </a:xfrm>
        </p:spPr>
        <p:txBody>
          <a:bodyPr/>
          <a:lstStyle/>
          <a:p>
            <a:pPr eaLnBrk="1" hangingPunct="1"/>
            <a:r>
              <a:rPr lang="en-US" altLang="en-US" sz="3200" dirty="0" smtClean="0"/>
              <a:t>American English </a:t>
            </a:r>
            <a:r>
              <a:rPr lang="en-US" altLang="en-US" sz="3200" dirty="0" smtClean="0"/>
              <a:t>Webinars</a:t>
            </a:r>
            <a:endParaRPr lang="en-US" altLang="en-US" sz="3200" dirty="0" smtClean="0"/>
          </a:p>
        </p:txBody>
      </p:sp>
      <p:sp>
        <p:nvSpPr>
          <p:cNvPr id="6" name="Content Placeholder 2"/>
          <p:cNvSpPr txBox="1">
            <a:spLocks/>
          </p:cNvSpPr>
          <p:nvPr/>
        </p:nvSpPr>
        <p:spPr bwMode="auto">
          <a:xfrm>
            <a:off x="152400" y="1295400"/>
            <a:ext cx="5257800" cy="5105400"/>
          </a:xfrm>
          <a:prstGeom prst="rect">
            <a:avLst/>
          </a:prstGeom>
          <a:noFill/>
          <a:ln>
            <a:noFill/>
          </a:ln>
          <a:extLst/>
        </p:spPr>
        <p:txBody>
          <a:bodyPr/>
          <a:lstStyle/>
          <a:p>
            <a:pPr marL="319088" indent="-319088" algn="ctr" eaLnBrk="0" hangingPunct="0">
              <a:spcBef>
                <a:spcPts val="700"/>
              </a:spcBef>
              <a:buClr>
                <a:srgbClr val="C00000"/>
              </a:buClr>
              <a:buSzPct val="60000"/>
              <a:buFont typeface="Wingdings" pitchFamily="2" charset="2"/>
              <a:buNone/>
              <a:defRPr/>
            </a:pPr>
            <a:r>
              <a:rPr lang="en-US" sz="3200" dirty="0">
                <a:solidFill>
                  <a:schemeClr val="tx2">
                    <a:lumMod val="75000"/>
                  </a:schemeClr>
                </a:solidFill>
                <a:latin typeface="+mn-lt"/>
              </a:rPr>
              <a:t>Series </a:t>
            </a:r>
            <a:r>
              <a:rPr lang="en-US" sz="3200" dirty="0" smtClean="0">
                <a:solidFill>
                  <a:schemeClr val="tx2">
                    <a:lumMod val="75000"/>
                  </a:schemeClr>
                </a:solidFill>
                <a:latin typeface="+mn-lt"/>
              </a:rPr>
              <a:t>1</a:t>
            </a:r>
            <a:endParaRPr lang="en-US" sz="3200" dirty="0">
              <a:solidFill>
                <a:schemeClr val="tx2">
                  <a:lumMod val="75000"/>
                </a:schemeClr>
              </a:solidFill>
              <a:latin typeface="+mn-lt"/>
            </a:endParaRPr>
          </a:p>
          <a:p>
            <a:pPr marL="319088" indent="-319088" algn="ctr" eaLnBrk="0" hangingPunct="0">
              <a:spcBef>
                <a:spcPts val="700"/>
              </a:spcBef>
              <a:buClr>
                <a:srgbClr val="C00000"/>
              </a:buClr>
              <a:buSzPct val="60000"/>
              <a:buFont typeface="Wingdings" pitchFamily="2" charset="2"/>
              <a:buNone/>
              <a:defRPr/>
            </a:pPr>
            <a:r>
              <a:rPr lang="en-US" b="0" dirty="0" smtClean="0">
                <a:solidFill>
                  <a:schemeClr val="tx2">
                    <a:lumMod val="75000"/>
                  </a:schemeClr>
                </a:solidFill>
                <a:latin typeface="+mn-lt"/>
              </a:rPr>
              <a:t>September 9 –November `8, </a:t>
            </a:r>
            <a:r>
              <a:rPr lang="en-US" b="0" dirty="0">
                <a:solidFill>
                  <a:schemeClr val="tx2">
                    <a:lumMod val="75000"/>
                  </a:schemeClr>
                </a:solidFill>
                <a:latin typeface="+mn-lt"/>
              </a:rPr>
              <a:t>2015</a:t>
            </a:r>
            <a:endParaRPr lang="en-US" sz="1700" b="0" dirty="0">
              <a:solidFill>
                <a:schemeClr val="tx2">
                  <a:lumMod val="75000"/>
                </a:schemeClr>
              </a:solidFill>
              <a:latin typeface="+mn-lt"/>
            </a:endParaRPr>
          </a:p>
          <a:p>
            <a:pPr marL="342900" indent="-342900" eaLnBrk="0" hangingPunct="0">
              <a:spcBef>
                <a:spcPts val="700"/>
              </a:spcBef>
              <a:buClr>
                <a:srgbClr val="C00000"/>
              </a:buClr>
              <a:buSzPct val="60000"/>
              <a:buFont typeface="+mj-lt"/>
              <a:buAutoNum type="arabicPeriod"/>
              <a:defRPr/>
            </a:pPr>
            <a:r>
              <a:rPr lang="en-US" sz="2000" dirty="0" smtClean="0">
                <a:solidFill>
                  <a:schemeClr val="tx2">
                    <a:lumMod val="75000"/>
                  </a:schemeClr>
                </a:solidFill>
                <a:latin typeface="+mn-lt"/>
              </a:rPr>
              <a:t>Social Media as a Tool for Community Engagement</a:t>
            </a:r>
          </a:p>
          <a:p>
            <a:pPr marL="342900" indent="-342900" eaLnBrk="0" hangingPunct="0">
              <a:spcBef>
                <a:spcPts val="700"/>
              </a:spcBef>
              <a:buClr>
                <a:srgbClr val="C00000"/>
              </a:buClr>
              <a:buSzPct val="60000"/>
              <a:buFont typeface="+mj-lt"/>
              <a:buAutoNum type="arabicPeriod"/>
              <a:defRPr/>
            </a:pPr>
            <a:r>
              <a:rPr lang="en-US" sz="2000" dirty="0" smtClean="0">
                <a:solidFill>
                  <a:schemeClr val="tx2">
                    <a:lumMod val="75000"/>
                  </a:schemeClr>
                </a:solidFill>
                <a:latin typeface="+mn-lt"/>
              </a:rPr>
              <a:t>Podcasting in the Classroom</a:t>
            </a:r>
          </a:p>
          <a:p>
            <a:pPr marL="342900" indent="-342900" eaLnBrk="0" hangingPunct="0">
              <a:spcBef>
                <a:spcPts val="700"/>
              </a:spcBef>
              <a:buClr>
                <a:srgbClr val="C00000"/>
              </a:buClr>
              <a:buSzPct val="60000"/>
              <a:buFont typeface="+mj-lt"/>
              <a:buAutoNum type="arabicPeriod"/>
              <a:defRPr/>
            </a:pPr>
            <a:r>
              <a:rPr lang="en-US" sz="2000" dirty="0" smtClean="0">
                <a:solidFill>
                  <a:schemeClr val="tx2">
                    <a:lumMod val="75000"/>
                  </a:schemeClr>
                </a:solidFill>
                <a:latin typeface="+mn-lt"/>
              </a:rPr>
              <a:t>Co-Teaching: Strategies for Sharing and Improving the Experience</a:t>
            </a:r>
          </a:p>
          <a:p>
            <a:pPr marL="342900" indent="-342900" eaLnBrk="0" hangingPunct="0">
              <a:spcBef>
                <a:spcPts val="700"/>
              </a:spcBef>
              <a:buClr>
                <a:srgbClr val="C00000"/>
              </a:buClr>
              <a:buSzPct val="60000"/>
              <a:buFont typeface="+mj-lt"/>
              <a:buAutoNum type="arabicPeriod"/>
              <a:defRPr/>
            </a:pPr>
            <a:r>
              <a:rPr lang="en-US" sz="2000" dirty="0" smtClean="0">
                <a:solidFill>
                  <a:schemeClr val="tx2">
                    <a:lumMod val="75000"/>
                  </a:schemeClr>
                </a:solidFill>
                <a:latin typeface="+mn-lt"/>
              </a:rPr>
              <a:t>Learn It! Share It! Using a Variety of Tools for Sharing Best Practices and Tools Across Continents</a:t>
            </a:r>
          </a:p>
          <a:p>
            <a:pPr marL="342900" indent="-342900" eaLnBrk="0" hangingPunct="0">
              <a:spcBef>
                <a:spcPts val="700"/>
              </a:spcBef>
              <a:buClr>
                <a:srgbClr val="C00000"/>
              </a:buClr>
              <a:buSzPct val="60000"/>
              <a:buFont typeface="+mj-lt"/>
              <a:buAutoNum type="arabicPeriod"/>
              <a:defRPr/>
            </a:pPr>
            <a:r>
              <a:rPr lang="en-US" sz="2000" dirty="0" smtClean="0">
                <a:solidFill>
                  <a:schemeClr val="tx2">
                    <a:lumMod val="75000"/>
                  </a:schemeClr>
                </a:solidFill>
                <a:latin typeface="+mn-lt"/>
              </a:rPr>
              <a:t>Building Student Autonomy through Cooperative Class Management</a:t>
            </a:r>
          </a:p>
          <a:p>
            <a:pPr marL="342900" indent="-342900" eaLnBrk="0" hangingPunct="0">
              <a:spcBef>
                <a:spcPts val="700"/>
              </a:spcBef>
              <a:buClr>
                <a:srgbClr val="C00000"/>
              </a:buClr>
              <a:buSzPct val="60000"/>
              <a:buFont typeface="+mj-lt"/>
              <a:buAutoNum type="arabicPeriod"/>
              <a:defRPr/>
            </a:pPr>
            <a:r>
              <a:rPr lang="en-US" sz="2000" dirty="0" smtClean="0">
                <a:solidFill>
                  <a:schemeClr val="tx2">
                    <a:lumMod val="75000"/>
                  </a:schemeClr>
                </a:solidFill>
                <a:latin typeface="+mn-lt"/>
              </a:rPr>
              <a:t>Making it Meaningful: Bringing Learning to Life with Culturally Relevant Teaching </a:t>
            </a:r>
            <a:endParaRPr lang="en-US" sz="2000" dirty="0">
              <a:solidFill>
                <a:schemeClr val="tx2">
                  <a:lumMod val="75000"/>
                </a:schemeClr>
              </a:solidFill>
              <a:latin typeface="+mn-lt"/>
            </a:endParaRPr>
          </a:p>
          <a:p>
            <a:pPr eaLnBrk="0" hangingPunct="0">
              <a:spcBef>
                <a:spcPts val="700"/>
              </a:spcBef>
              <a:buClr>
                <a:srgbClr val="C00000"/>
              </a:buClr>
              <a:buSzPct val="60000"/>
              <a:buFont typeface="Wingdings" pitchFamily="2" charset="2"/>
              <a:buNone/>
              <a:defRPr/>
            </a:pPr>
            <a:endParaRPr lang="en-US" b="0" dirty="0">
              <a:solidFill>
                <a:schemeClr val="tx2">
                  <a:lumMod val="75000"/>
                </a:schemeClr>
              </a:solidFill>
              <a:latin typeface="+mn-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19200" y="228600"/>
            <a:ext cx="7239000" cy="990600"/>
          </a:xfrm>
        </p:spPr>
        <p:txBody>
          <a:bodyPr/>
          <a:lstStyle/>
          <a:p>
            <a:pPr eaLnBrk="1" hangingPunct="1"/>
            <a:r>
              <a:rPr lang="en-US" altLang="en-US" smtClean="0"/>
              <a:t>E-Teacher Scholarship Program</a:t>
            </a:r>
          </a:p>
        </p:txBody>
      </p:sp>
      <p:sp>
        <p:nvSpPr>
          <p:cNvPr id="32771" name="Content Placeholder 2"/>
          <p:cNvSpPr>
            <a:spLocks noGrp="1"/>
          </p:cNvSpPr>
          <p:nvPr>
            <p:ph idx="1"/>
          </p:nvPr>
        </p:nvSpPr>
        <p:spPr>
          <a:xfrm>
            <a:off x="152400" y="1600200"/>
            <a:ext cx="5105400" cy="4800600"/>
          </a:xfrm>
        </p:spPr>
        <p:txBody>
          <a:bodyPr/>
          <a:lstStyle/>
          <a:p>
            <a:pPr eaLnBrk="1" hangingPunct="1"/>
            <a:r>
              <a:rPr lang="en-US" altLang="en-US" sz="2400" smtClean="0">
                <a:solidFill>
                  <a:srgbClr val="17375E"/>
                </a:solidFill>
              </a:rPr>
              <a:t>10-week online graduate-level courses for overseas teachers and teacher educators</a:t>
            </a:r>
          </a:p>
          <a:p>
            <a:pPr eaLnBrk="1" hangingPunct="1"/>
            <a:endParaRPr lang="en-US" altLang="en-US" sz="1800" smtClean="0">
              <a:solidFill>
                <a:srgbClr val="17375E"/>
              </a:solidFill>
            </a:endParaRPr>
          </a:p>
          <a:p>
            <a:pPr eaLnBrk="1" hangingPunct="1"/>
            <a:r>
              <a:rPr lang="en-US" altLang="en-US" sz="2400" smtClean="0">
                <a:solidFill>
                  <a:srgbClr val="17375E"/>
                </a:solidFill>
              </a:rPr>
              <a:t>Delivered by University of Oregon</a:t>
            </a:r>
          </a:p>
          <a:p>
            <a:pPr eaLnBrk="1" hangingPunct="1"/>
            <a:endParaRPr lang="en-US" altLang="en-US" sz="1800" smtClean="0">
              <a:solidFill>
                <a:srgbClr val="17375E"/>
              </a:solidFill>
            </a:endParaRPr>
          </a:p>
          <a:p>
            <a:pPr eaLnBrk="1" hangingPunct="1"/>
            <a:r>
              <a:rPr lang="en-US" altLang="en-US" sz="2400" smtClean="0">
                <a:solidFill>
                  <a:srgbClr val="17375E"/>
                </a:solidFill>
              </a:rPr>
              <a:t>9 Courses explore major areas of the Teaching English as a Foreign Language (TEFL)</a:t>
            </a:r>
          </a:p>
          <a:p>
            <a:pPr eaLnBrk="1" hangingPunct="1"/>
            <a:endParaRPr lang="en-US" altLang="en-US" sz="2400" smtClean="0">
              <a:solidFill>
                <a:srgbClr val="17375E"/>
              </a:solidFill>
            </a:endParaRPr>
          </a:p>
          <a:p>
            <a:pPr eaLnBrk="1" hangingPunct="1"/>
            <a:r>
              <a:rPr lang="en-US" altLang="en-US" sz="2400" smtClean="0">
                <a:solidFill>
                  <a:srgbClr val="17375E"/>
                </a:solidFill>
              </a:rPr>
              <a:t>To apply for a scholarship, visit our website! </a:t>
            </a:r>
          </a:p>
          <a:p>
            <a:pPr eaLnBrk="1" hangingPunct="1"/>
            <a:endParaRPr lang="en-US" altLang="en-US" sz="2400" smtClean="0">
              <a:solidFill>
                <a:srgbClr val="17375E"/>
              </a:solidFill>
            </a:endParaRPr>
          </a:p>
          <a:p>
            <a:pPr eaLnBrk="1" hangingPunct="1">
              <a:buFont typeface="Wingdings" pitchFamily="2" charset="2"/>
              <a:buNone/>
            </a:pPr>
            <a:endParaRPr lang="en-US" altLang="en-US" sz="2800" smtClean="0">
              <a:solidFill>
                <a:srgbClr val="17375E"/>
              </a:solidFill>
            </a:endParaRPr>
          </a:p>
        </p:txBody>
      </p:sp>
      <p:pic>
        <p:nvPicPr>
          <p:cNvPr id="32772" name="Content Placeholder 6" descr="MariaTESOL2006"/>
          <p:cNvPicPr>
            <a:picLocks noChangeAspect="1" noChangeArrowheads="1"/>
          </p:cNvPicPr>
          <p:nvPr/>
        </p:nvPicPr>
        <p:blipFill>
          <a:blip r:embed="rId3"/>
          <a:srcRect l="3571" r="7143"/>
          <a:stretch>
            <a:fillRect/>
          </a:stretch>
        </p:blipFill>
        <p:spPr bwMode="auto">
          <a:xfrm>
            <a:off x="5257800" y="1600200"/>
            <a:ext cx="3575050" cy="1858963"/>
          </a:xfrm>
          <a:prstGeom prst="rect">
            <a:avLst/>
          </a:prstGeom>
          <a:noFill/>
          <a:ln w="9525">
            <a:solidFill>
              <a:srgbClr val="C00000"/>
            </a:solidFill>
            <a:miter lim="800000"/>
            <a:headEnd/>
            <a:tailEnd/>
          </a:ln>
        </p:spPr>
      </p:pic>
      <p:pic>
        <p:nvPicPr>
          <p:cNvPr id="32773" name="Picture 5"/>
          <p:cNvPicPr>
            <a:picLocks noChangeAspect="1" noChangeArrowheads="1"/>
          </p:cNvPicPr>
          <p:nvPr/>
        </p:nvPicPr>
        <p:blipFill>
          <a:blip r:embed="rId4"/>
          <a:srcRect/>
          <a:stretch>
            <a:fillRect/>
          </a:stretch>
        </p:blipFill>
        <p:spPr bwMode="auto">
          <a:xfrm>
            <a:off x="5257800" y="3810000"/>
            <a:ext cx="3581400" cy="2362200"/>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altLang="en-US" smtClean="0"/>
          </a:p>
        </p:txBody>
      </p:sp>
      <p:sp>
        <p:nvSpPr>
          <p:cNvPr id="33795" name="Content Placeholder 2"/>
          <p:cNvSpPr>
            <a:spLocks noGrp="1"/>
          </p:cNvSpPr>
          <p:nvPr>
            <p:ph idx="1"/>
          </p:nvPr>
        </p:nvSpPr>
        <p:spPr/>
        <p:txBody>
          <a:bodyPr/>
          <a:lstStyle/>
          <a:p>
            <a:pPr eaLnBrk="1" hangingPunct="1">
              <a:buFontTx/>
              <a:buNone/>
            </a:pPr>
            <a:r>
              <a:rPr lang="en-US" altLang="en-US" sz="4800" smtClean="0"/>
              <a:t>What are some realistic ways to become professionally refreshed that cost little or no money? </a:t>
            </a:r>
          </a:p>
          <a:p>
            <a:pPr eaLnBrk="1" hangingPunct="1">
              <a:buFontTx/>
              <a:buNone/>
            </a:pPr>
            <a:endParaRPr lang="en-US" altLang="en-US" sz="4800" smtClean="0"/>
          </a:p>
          <a:p>
            <a:pPr algn="ctr" eaLnBrk="1" hangingPunct="1">
              <a:buFontTx/>
              <a:buNone/>
            </a:pPr>
            <a:r>
              <a:rPr lang="en-US" altLang="en-US" sz="4800" b="1" smtClean="0">
                <a:solidFill>
                  <a:srgbClr val="00B050"/>
                </a:solidFill>
              </a:rPr>
              <a:t>(Be creative)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MOOCs</a:t>
            </a:r>
          </a:p>
        </p:txBody>
      </p:sp>
      <p:sp>
        <p:nvSpPr>
          <p:cNvPr id="34819" name="Content Placeholder 2"/>
          <p:cNvSpPr>
            <a:spLocks noGrp="1"/>
          </p:cNvSpPr>
          <p:nvPr>
            <p:ph idx="1"/>
          </p:nvPr>
        </p:nvSpPr>
        <p:spPr/>
        <p:txBody>
          <a:bodyPr/>
          <a:lstStyle/>
          <a:p>
            <a:pPr>
              <a:buFontTx/>
              <a:buNone/>
            </a:pPr>
            <a:r>
              <a:rPr lang="en-US" dirty="0" smtClean="0"/>
              <a:t>Massive Online Open Courses</a:t>
            </a:r>
          </a:p>
          <a:p>
            <a:pPr>
              <a:buFontTx/>
              <a:buNone/>
            </a:pPr>
            <a:r>
              <a:rPr lang="en-US" dirty="0" smtClean="0"/>
              <a:t>University courses offered at no cost:  All you need to participate is a good internet connection and English (usually).</a:t>
            </a:r>
          </a:p>
          <a:p>
            <a:pPr>
              <a:buFontTx/>
              <a:buNone/>
            </a:pPr>
            <a:endParaRPr lang="en-US" dirty="0" smtClean="0"/>
          </a:p>
          <a:p>
            <a:pPr>
              <a:buFontTx/>
              <a:buNone/>
            </a:pPr>
            <a:r>
              <a:rPr lang="en-US" dirty="0" smtClean="0"/>
              <a:t>Coursera </a:t>
            </a:r>
            <a:r>
              <a:rPr lang="en-US" dirty="0" smtClean="0">
                <a:hlinkClick r:id="rId2"/>
              </a:rPr>
              <a:t>www.coursera.org</a:t>
            </a:r>
            <a:endParaRPr lang="en-US" dirty="0" smtClean="0"/>
          </a:p>
          <a:p>
            <a:pPr>
              <a:buFontTx/>
              <a:buNone/>
            </a:pPr>
            <a:r>
              <a:rPr lang="en-US" dirty="0" err="1" smtClean="0"/>
              <a:t>Udacity</a:t>
            </a:r>
            <a:r>
              <a:rPr lang="en-US" dirty="0" smtClean="0"/>
              <a:t> </a:t>
            </a:r>
            <a:r>
              <a:rPr lang="en-US" dirty="0" smtClean="0">
                <a:hlinkClick r:id="rId3"/>
              </a:rPr>
              <a:t>www.udacity.com</a:t>
            </a:r>
            <a:endParaRPr lang="en-US" dirty="0" smtClean="0"/>
          </a:p>
          <a:p>
            <a:pPr>
              <a:buFontTx/>
              <a:buNone/>
            </a:pPr>
            <a:r>
              <a:rPr lang="en-US" dirty="0" err="1" smtClean="0"/>
              <a:t>EdX</a:t>
            </a:r>
            <a:r>
              <a:rPr lang="en-US" dirty="0" smtClean="0"/>
              <a:t> </a:t>
            </a:r>
            <a:r>
              <a:rPr lang="en-US" dirty="0" smtClean="0">
                <a:hlinkClick r:id="rId4"/>
              </a:rPr>
              <a:t>www.edx.org</a:t>
            </a:r>
            <a:r>
              <a:rPr lang="en-US" dirty="0" smtClean="0"/>
              <a:t> </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pPr>
              <a:buFontTx/>
              <a:buNone/>
            </a:pPr>
            <a:r>
              <a:rPr lang="en-US" dirty="0" smtClean="0"/>
              <a:t>Principles of Written English </a:t>
            </a:r>
            <a:endParaRPr lang="en-US" dirty="0" smtClean="0"/>
          </a:p>
          <a:p>
            <a:pPr>
              <a:buFontTx/>
              <a:buNone/>
            </a:pPr>
            <a:r>
              <a:rPr lang="en-US" dirty="0"/>
              <a:t> </a:t>
            </a:r>
            <a:r>
              <a:rPr lang="en-US" dirty="0" smtClean="0"/>
              <a:t>        (Part 1, September 14)</a:t>
            </a:r>
            <a:r>
              <a:rPr lang="en-US" dirty="0" smtClean="0"/>
              <a:t> </a:t>
            </a:r>
            <a:endParaRPr lang="en-US" dirty="0" smtClean="0"/>
          </a:p>
          <a:p>
            <a:pPr>
              <a:buFontTx/>
              <a:buNone/>
            </a:pPr>
            <a:r>
              <a:rPr lang="en-US" dirty="0" smtClean="0"/>
              <a:t>- UC Berkeley </a:t>
            </a:r>
          </a:p>
          <a:p>
            <a:pPr>
              <a:buFontTx/>
              <a:buNone/>
            </a:pPr>
            <a:endParaRPr lang="en-US" dirty="0" smtClean="0"/>
          </a:p>
          <a:p>
            <a:pPr>
              <a:buFontTx/>
              <a:buNone/>
            </a:pPr>
            <a:r>
              <a:rPr lang="en-US" dirty="0" smtClean="0"/>
              <a:t>Teaching Methodology </a:t>
            </a:r>
            <a:r>
              <a:rPr lang="en-US" dirty="0" smtClean="0"/>
              <a:t>(TBD)</a:t>
            </a:r>
            <a:endParaRPr lang="en-US" dirty="0" smtClean="0"/>
          </a:p>
          <a:p>
            <a:pPr>
              <a:buFontTx/>
              <a:buNone/>
            </a:pPr>
            <a:r>
              <a:rPr lang="en-US" dirty="0" smtClean="0"/>
              <a:t>- University of Oregon</a:t>
            </a:r>
          </a:p>
        </p:txBody>
      </p:sp>
      <p:pic>
        <p:nvPicPr>
          <p:cNvPr id="35843" name="Picture 3" descr="alumni_mooc_ad2.jpg"/>
          <p:cNvPicPr>
            <a:picLocks noChangeAspect="1"/>
          </p:cNvPicPr>
          <p:nvPr/>
        </p:nvPicPr>
        <p:blipFill>
          <a:blip r:embed="rId2"/>
          <a:srcRect/>
          <a:stretch>
            <a:fillRect/>
          </a:stretch>
        </p:blipFill>
        <p:spPr bwMode="auto">
          <a:xfrm>
            <a:off x="5029200" y="4800600"/>
            <a:ext cx="4114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r>
              <a:rPr lang="en-US" sz="2800" b="1" smtClean="0"/>
              <a:t>FaceBook</a:t>
            </a:r>
            <a:r>
              <a:rPr lang="en-US" sz="2400" smtClean="0"/>
              <a:t/>
            </a:r>
            <a:br>
              <a:rPr lang="en-US" sz="2400" smtClean="0"/>
            </a:br>
            <a:r>
              <a:rPr lang="en-US" sz="2400" smtClean="0">
                <a:hlinkClick r:id="rId2"/>
              </a:rPr>
              <a:t>www.facebook.com/groups/teachervoices</a:t>
            </a:r>
            <a:r>
              <a:rPr lang="en-US" sz="2400" smtClean="0"/>
              <a:t> </a:t>
            </a:r>
          </a:p>
        </p:txBody>
      </p:sp>
      <p:pic>
        <p:nvPicPr>
          <p:cNvPr id="36867" name="Picture 2"/>
          <p:cNvPicPr>
            <a:picLocks noGrp="1" noChangeAspect="1" noChangeArrowheads="1"/>
          </p:cNvPicPr>
          <p:nvPr>
            <p:ph idx="1"/>
          </p:nvPr>
        </p:nvPicPr>
        <p:blipFill>
          <a:blip r:embed="rId3"/>
          <a:srcRect/>
          <a:stretch>
            <a:fillRect/>
          </a:stretch>
        </p:blipFill>
        <p:spPr>
          <a:xfrm>
            <a:off x="0" y="1066800"/>
            <a:ext cx="9144000" cy="5791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258763"/>
          </a:xfrm>
        </p:spPr>
        <p:txBody>
          <a:bodyPr>
            <a:normAutofit fontScale="90000"/>
          </a:bodyPr>
          <a:lstStyle/>
          <a:p>
            <a:pPr>
              <a:defRPr/>
            </a:pPr>
            <a:r>
              <a:rPr lang="en-US" dirty="0" smtClean="0"/>
              <a:t/>
            </a:r>
            <a:br>
              <a:rPr lang="en-US" dirty="0" smtClean="0"/>
            </a:br>
            <a:r>
              <a:rPr lang="en-US" sz="2000" dirty="0" smtClean="0">
                <a:hlinkClick r:id="rId2"/>
              </a:rPr>
              <a:t>www.facebook.com/IndonesiaEnglishLanguageFellows</a:t>
            </a:r>
            <a:r>
              <a:rPr lang="en-US" sz="2000" dirty="0" smtClean="0"/>
              <a:t> </a:t>
            </a:r>
            <a:endParaRPr lang="en-US" sz="2000" dirty="0"/>
          </a:p>
        </p:txBody>
      </p:sp>
      <p:pic>
        <p:nvPicPr>
          <p:cNvPr id="37891" name="Picture 2"/>
          <p:cNvPicPr>
            <a:picLocks noGrp="1" noChangeAspect="1" noChangeArrowheads="1"/>
          </p:cNvPicPr>
          <p:nvPr>
            <p:ph idx="1"/>
          </p:nvPr>
        </p:nvPicPr>
        <p:blipFill>
          <a:blip r:embed="rId3"/>
          <a:srcRect/>
          <a:stretch>
            <a:fillRect/>
          </a:stretch>
        </p:blipFill>
        <p:spPr>
          <a:xfrm>
            <a:off x="0" y="685800"/>
            <a:ext cx="9144000" cy="5867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pPr eaLnBrk="1" hangingPunct="1"/>
            <a:r>
              <a:rPr lang="en-US" altLang="en-US" sz="3600" b="1" i="1" smtClean="0"/>
              <a:t>English Teaching Forum</a:t>
            </a:r>
          </a:p>
        </p:txBody>
      </p:sp>
      <p:sp>
        <p:nvSpPr>
          <p:cNvPr id="38915" name="Content Placeholder 2"/>
          <p:cNvSpPr>
            <a:spLocks noGrp="1"/>
          </p:cNvSpPr>
          <p:nvPr>
            <p:ph idx="1"/>
          </p:nvPr>
        </p:nvSpPr>
        <p:spPr>
          <a:xfrm>
            <a:off x="2971800" y="1981200"/>
            <a:ext cx="6172200" cy="3810000"/>
          </a:xfrm>
        </p:spPr>
        <p:txBody>
          <a:bodyPr/>
          <a:lstStyle/>
          <a:p>
            <a:pPr eaLnBrk="1" hangingPunct="1">
              <a:spcAft>
                <a:spcPts val="1000"/>
              </a:spcAft>
            </a:pPr>
            <a:r>
              <a:rPr lang="en-US" altLang="en-US" sz="2500" smtClean="0">
                <a:solidFill>
                  <a:srgbClr val="17375E"/>
                </a:solidFill>
              </a:rPr>
              <a:t>Quarterly journal for and by English teachers around the world</a:t>
            </a:r>
          </a:p>
          <a:p>
            <a:pPr eaLnBrk="1" hangingPunct="1">
              <a:spcAft>
                <a:spcPts val="1000"/>
              </a:spcAft>
            </a:pPr>
            <a:r>
              <a:rPr lang="en-US" altLang="en-US" sz="2500" smtClean="0">
                <a:solidFill>
                  <a:srgbClr val="17375E"/>
                </a:solidFill>
              </a:rPr>
              <a:t>International reputation for excellence</a:t>
            </a:r>
          </a:p>
          <a:p>
            <a:pPr eaLnBrk="1" hangingPunct="1">
              <a:spcAft>
                <a:spcPts val="1000"/>
              </a:spcAft>
            </a:pPr>
            <a:r>
              <a:rPr lang="en-US" altLang="en-US" sz="2500" b="1" smtClean="0">
                <a:solidFill>
                  <a:srgbClr val="17375E"/>
                </a:solidFill>
              </a:rPr>
              <a:t>89,000 copies </a:t>
            </a:r>
            <a:r>
              <a:rPr lang="en-US" altLang="en-US" sz="2500" smtClean="0">
                <a:solidFill>
                  <a:srgbClr val="17375E"/>
                </a:solidFill>
              </a:rPr>
              <a:t>distributed in </a:t>
            </a:r>
            <a:r>
              <a:rPr lang="en-US" altLang="en-US" sz="2500" b="1" smtClean="0">
                <a:solidFill>
                  <a:srgbClr val="17375E"/>
                </a:solidFill>
              </a:rPr>
              <a:t>130+ countries</a:t>
            </a:r>
          </a:p>
          <a:p>
            <a:pPr eaLnBrk="1" hangingPunct="1">
              <a:spcAft>
                <a:spcPts val="1000"/>
              </a:spcAft>
            </a:pPr>
            <a:r>
              <a:rPr lang="en-US" altLang="en-US" sz="2500" smtClean="0">
                <a:solidFill>
                  <a:srgbClr val="17375E"/>
                </a:solidFill>
              </a:rPr>
              <a:t>Issues dating back to 1993 available online at </a:t>
            </a:r>
            <a:r>
              <a:rPr lang="en-US" altLang="en-US" sz="2500" smtClean="0">
                <a:solidFill>
                  <a:srgbClr val="17375E"/>
                </a:solidFill>
                <a:hlinkClick r:id="rId3"/>
              </a:rPr>
              <a:t>forum.state.gov</a:t>
            </a:r>
            <a:endParaRPr lang="en-US" altLang="en-US" sz="2500" smtClean="0">
              <a:solidFill>
                <a:srgbClr val="17375E"/>
              </a:solidFill>
            </a:endParaRPr>
          </a:p>
          <a:p>
            <a:pPr eaLnBrk="1" hangingPunct="1"/>
            <a:endParaRPr lang="en-US" altLang="en-US" sz="2500" smtClean="0">
              <a:solidFill>
                <a:srgbClr val="17375E"/>
              </a:solidFill>
            </a:endParaRPr>
          </a:p>
          <a:p>
            <a:pPr eaLnBrk="1" hangingPunct="1">
              <a:buFont typeface="Wingdings" pitchFamily="2" charset="2"/>
              <a:buNone/>
            </a:pPr>
            <a:endParaRPr lang="en-US" altLang="en-US" sz="2500" smtClean="0">
              <a:solidFill>
                <a:srgbClr val="17375E"/>
              </a:solidFill>
            </a:endParaRPr>
          </a:p>
          <a:p>
            <a:pPr eaLnBrk="1" hangingPunct="1"/>
            <a:endParaRPr lang="en-US" altLang="en-US" sz="2500" smtClean="0">
              <a:solidFill>
                <a:srgbClr val="17375E"/>
              </a:solidFill>
            </a:endParaRPr>
          </a:p>
          <a:p>
            <a:pPr eaLnBrk="1" hangingPunct="1"/>
            <a:endParaRPr lang="en-US" altLang="en-US" sz="2500" smtClean="0">
              <a:solidFill>
                <a:srgbClr val="17375E"/>
              </a:solidFill>
            </a:endParaRPr>
          </a:p>
          <a:p>
            <a:pPr eaLnBrk="1" hangingPunct="1"/>
            <a:endParaRPr lang="en-US" altLang="en-US" sz="2500" smtClean="0">
              <a:solidFill>
                <a:srgbClr val="17375E"/>
              </a:solidFill>
            </a:endParaRPr>
          </a:p>
          <a:p>
            <a:pPr eaLnBrk="1" hangingPunct="1"/>
            <a:endParaRPr lang="en-US" altLang="en-US" sz="2500" smtClean="0">
              <a:solidFill>
                <a:srgbClr val="17375E"/>
              </a:solidFill>
            </a:endParaRPr>
          </a:p>
          <a:p>
            <a:pPr eaLnBrk="1" hangingPunct="1"/>
            <a:endParaRPr lang="en-US" altLang="en-US" sz="2500" smtClean="0">
              <a:solidFill>
                <a:srgbClr val="17375E"/>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2502748"/>
            <a:ext cx="2971800" cy="3868947"/>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1143000"/>
          </a:xfrm>
        </p:spPr>
        <p:txBody>
          <a:bodyPr/>
          <a:lstStyle/>
          <a:p>
            <a:r>
              <a:rPr lang="en-US" altLang="en-US" smtClean="0"/>
              <a:t>Teaching and Learning Resources</a:t>
            </a:r>
          </a:p>
        </p:txBody>
      </p:sp>
      <p:pic>
        <p:nvPicPr>
          <p:cNvPr id="39939" name="Picture 3"/>
          <p:cNvPicPr>
            <a:picLocks noChangeAspect="1" noChangeArrowheads="1"/>
          </p:cNvPicPr>
          <p:nvPr/>
        </p:nvPicPr>
        <p:blipFill>
          <a:blip r:embed="rId3"/>
          <a:srcRect l="26762" t="7051" r="28687" b="5556"/>
          <a:stretch>
            <a:fillRect/>
          </a:stretch>
        </p:blipFill>
        <p:spPr bwMode="auto">
          <a:xfrm>
            <a:off x="457200" y="1219200"/>
            <a:ext cx="3962400" cy="5410200"/>
          </a:xfrm>
          <a:prstGeom prst="rect">
            <a:avLst/>
          </a:prstGeom>
          <a:noFill/>
          <a:ln w="9525">
            <a:noFill/>
            <a:miter lim="800000"/>
            <a:headEnd/>
            <a:tailEnd/>
          </a:ln>
        </p:spPr>
      </p:pic>
      <p:grpSp>
        <p:nvGrpSpPr>
          <p:cNvPr id="39940" name="Group 8"/>
          <p:cNvGrpSpPr>
            <a:grpSpLocks/>
          </p:cNvGrpSpPr>
          <p:nvPr/>
        </p:nvGrpSpPr>
        <p:grpSpPr bwMode="auto">
          <a:xfrm>
            <a:off x="4876800" y="1219200"/>
            <a:ext cx="3568700" cy="5638800"/>
            <a:chOff x="5181600" y="1219200"/>
            <a:chExt cx="3568976" cy="5638800"/>
          </a:xfrm>
        </p:grpSpPr>
        <p:pic>
          <p:nvPicPr>
            <p:cNvPr id="39941" name="Picture 6"/>
            <p:cNvPicPr>
              <a:picLocks noChangeAspect="1" noChangeArrowheads="1"/>
            </p:cNvPicPr>
            <p:nvPr/>
          </p:nvPicPr>
          <p:blipFill>
            <a:blip r:embed="rId4"/>
            <a:srcRect l="17336" t="14973" r="18896" b="14616"/>
            <a:stretch>
              <a:fillRect/>
            </a:stretch>
          </p:blipFill>
          <p:spPr bwMode="auto">
            <a:xfrm>
              <a:off x="5181600" y="3962400"/>
              <a:ext cx="3568976" cy="2895600"/>
            </a:xfrm>
            <a:prstGeom prst="rect">
              <a:avLst/>
            </a:prstGeom>
            <a:noFill/>
            <a:ln w="9525">
              <a:noFill/>
              <a:miter lim="800000"/>
              <a:headEnd/>
              <a:tailEnd/>
            </a:ln>
          </p:spPr>
        </p:pic>
        <p:pic>
          <p:nvPicPr>
            <p:cNvPr id="39942" name="Picture 7"/>
            <p:cNvPicPr>
              <a:picLocks noChangeAspect="1" noChangeArrowheads="1"/>
            </p:cNvPicPr>
            <p:nvPr/>
          </p:nvPicPr>
          <p:blipFill>
            <a:blip r:embed="rId5"/>
            <a:srcRect l="17203" t="11768" r="18872" b="26190"/>
            <a:stretch>
              <a:fillRect/>
            </a:stretch>
          </p:blipFill>
          <p:spPr bwMode="auto">
            <a:xfrm>
              <a:off x="5181600" y="1219200"/>
              <a:ext cx="3568976" cy="26670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304800" y="1379538"/>
            <a:ext cx="4724400" cy="5478462"/>
          </a:xfrm>
          <a:prstGeom prst="rect">
            <a:avLst/>
          </a:prstGeom>
          <a:noFill/>
          <a:ln w="9525">
            <a:noFill/>
            <a:miter lim="800000"/>
            <a:headEnd/>
            <a:tailEnd/>
          </a:ln>
        </p:spPr>
        <p:txBody>
          <a:bodyPr>
            <a:spAutoFit/>
          </a:bodyPr>
          <a:lstStyle/>
          <a:p>
            <a:pPr>
              <a:lnSpc>
                <a:spcPct val="125000"/>
              </a:lnSpc>
              <a:buClr>
                <a:srgbClr val="C00000"/>
              </a:buClr>
              <a:buFontTx/>
              <a:buChar char="•"/>
            </a:pPr>
            <a:r>
              <a:rPr lang="en-US" altLang="en-US" sz="2800" dirty="0">
                <a:solidFill>
                  <a:srgbClr val="002060"/>
                </a:solidFill>
                <a:latin typeface="Tw Cen MT" pitchFamily="34" charset="0"/>
              </a:rPr>
              <a:t>Resources for learning about the United States:</a:t>
            </a:r>
          </a:p>
          <a:p>
            <a:pPr lvl="1">
              <a:lnSpc>
                <a:spcPct val="125000"/>
              </a:lnSpc>
              <a:buClr>
                <a:srgbClr val="C00000"/>
              </a:buClr>
              <a:buFont typeface="Arial" charset="0"/>
              <a:buChar char="•"/>
            </a:pPr>
            <a:r>
              <a:rPr lang="en-US" altLang="en-US" sz="2800" dirty="0" smtClean="0">
                <a:solidFill>
                  <a:srgbClr val="002060"/>
                </a:solidFill>
                <a:latin typeface="Tw Cen MT" pitchFamily="34" charset="0"/>
              </a:rPr>
              <a:t> American </a:t>
            </a:r>
            <a:r>
              <a:rPr lang="en-US" altLang="en-US" sz="2800" dirty="0">
                <a:solidFill>
                  <a:srgbClr val="002060"/>
                </a:solidFill>
                <a:latin typeface="Tw Cen MT" pitchFamily="34" charset="0"/>
              </a:rPr>
              <a:t>culture </a:t>
            </a:r>
          </a:p>
          <a:p>
            <a:pPr lvl="1">
              <a:lnSpc>
                <a:spcPct val="125000"/>
              </a:lnSpc>
              <a:buClr>
                <a:srgbClr val="C00000"/>
              </a:buClr>
              <a:buFont typeface="Arial" charset="0"/>
              <a:buChar char="•"/>
            </a:pPr>
            <a:r>
              <a:rPr lang="en-US" altLang="en-US" sz="2800" dirty="0">
                <a:solidFill>
                  <a:srgbClr val="002060"/>
                </a:solidFill>
                <a:latin typeface="Tw Cen MT" pitchFamily="34" charset="0"/>
              </a:rPr>
              <a:t>Links to websites about museums, the White House, and U.S. history</a:t>
            </a:r>
          </a:p>
          <a:p>
            <a:pPr lvl="1">
              <a:lnSpc>
                <a:spcPct val="125000"/>
              </a:lnSpc>
              <a:buClr>
                <a:srgbClr val="C00000"/>
              </a:buClr>
              <a:buFont typeface="Arial" charset="0"/>
              <a:buChar char="•"/>
            </a:pPr>
            <a:r>
              <a:rPr lang="en-US" altLang="en-US" sz="2800" dirty="0">
                <a:solidFill>
                  <a:srgbClr val="002060"/>
                </a:solidFill>
                <a:latin typeface="Tw Cen MT" pitchFamily="34" charset="0"/>
              </a:rPr>
              <a:t>Content Spotlight with cultural highlights and activities</a:t>
            </a:r>
            <a:r>
              <a:rPr lang="en-US" altLang="en-US" dirty="0">
                <a:solidFill>
                  <a:srgbClr val="000000"/>
                </a:solidFill>
                <a:latin typeface="Tw Cen MT" pitchFamily="34" charset="0"/>
              </a:rPr>
              <a:t> </a:t>
            </a:r>
            <a:endParaRPr lang="en-US" altLang="en-US" sz="2800" dirty="0">
              <a:solidFill>
                <a:srgbClr val="002060"/>
              </a:solidFill>
              <a:latin typeface="Tw Cen MT" pitchFamily="34" charset="0"/>
            </a:endParaRPr>
          </a:p>
        </p:txBody>
      </p:sp>
      <p:sp>
        <p:nvSpPr>
          <p:cNvPr id="40963" name="Title 1"/>
          <p:cNvSpPr>
            <a:spLocks noGrp="1"/>
          </p:cNvSpPr>
          <p:nvPr>
            <p:ph type="title"/>
          </p:nvPr>
        </p:nvSpPr>
        <p:spPr/>
        <p:txBody>
          <a:bodyPr/>
          <a:lstStyle/>
          <a:p>
            <a:pPr algn="l"/>
            <a:r>
              <a:rPr lang="en-US" altLang="en-US" smtClean="0"/>
              <a:t>American Culture</a:t>
            </a:r>
          </a:p>
        </p:txBody>
      </p:sp>
      <p:grpSp>
        <p:nvGrpSpPr>
          <p:cNvPr id="40964" name="Group 7"/>
          <p:cNvGrpSpPr>
            <a:grpSpLocks/>
          </p:cNvGrpSpPr>
          <p:nvPr/>
        </p:nvGrpSpPr>
        <p:grpSpPr bwMode="auto">
          <a:xfrm>
            <a:off x="5029200" y="1143000"/>
            <a:ext cx="3943350" cy="5715000"/>
            <a:chOff x="5257800" y="1143000"/>
            <a:chExt cx="3715496" cy="5715000"/>
          </a:xfrm>
        </p:grpSpPr>
        <p:pic>
          <p:nvPicPr>
            <p:cNvPr id="40965" name="Picture 5"/>
            <p:cNvPicPr>
              <a:picLocks noChangeAspect="1" noChangeArrowheads="1"/>
            </p:cNvPicPr>
            <p:nvPr/>
          </p:nvPicPr>
          <p:blipFill>
            <a:blip r:embed="rId3"/>
            <a:srcRect l="17863" t="18393" r="19662" b="27322"/>
            <a:stretch>
              <a:fillRect/>
            </a:stretch>
          </p:blipFill>
          <p:spPr bwMode="auto">
            <a:xfrm>
              <a:off x="5257800" y="1143000"/>
              <a:ext cx="3715496" cy="2417197"/>
            </a:xfrm>
            <a:prstGeom prst="rect">
              <a:avLst/>
            </a:prstGeom>
            <a:noFill/>
            <a:ln w="9525">
              <a:noFill/>
              <a:miter lim="800000"/>
              <a:headEnd/>
              <a:tailEnd/>
            </a:ln>
          </p:spPr>
        </p:pic>
        <p:pic>
          <p:nvPicPr>
            <p:cNvPr id="40966" name="Picture 6"/>
            <p:cNvPicPr>
              <a:picLocks noChangeAspect="1" noChangeArrowheads="1"/>
            </p:cNvPicPr>
            <p:nvPr/>
          </p:nvPicPr>
          <p:blipFill>
            <a:blip r:embed="rId4"/>
            <a:srcRect l="18288" t="13393" r="19624" b="11250"/>
            <a:stretch>
              <a:fillRect/>
            </a:stretch>
          </p:blipFill>
          <p:spPr bwMode="auto">
            <a:xfrm>
              <a:off x="5257800" y="3502550"/>
              <a:ext cx="3696722" cy="335545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6000" b="1" smtClean="0">
                <a:solidFill>
                  <a:schemeClr val="tx1"/>
                </a:solidFill>
              </a:rPr>
              <a:t>PD is…</a:t>
            </a:r>
          </a:p>
        </p:txBody>
      </p:sp>
      <p:sp>
        <p:nvSpPr>
          <p:cNvPr id="5123" name="Content Placeholder 2"/>
          <p:cNvSpPr>
            <a:spLocks noGrp="1"/>
          </p:cNvSpPr>
          <p:nvPr>
            <p:ph idx="1"/>
          </p:nvPr>
        </p:nvSpPr>
        <p:spPr/>
        <p:txBody>
          <a:bodyPr/>
          <a:lstStyle/>
          <a:p>
            <a:pPr eaLnBrk="1" hangingPunct="1">
              <a:buFontTx/>
              <a:buNone/>
            </a:pPr>
            <a:r>
              <a:rPr lang="en-US" altLang="en-US" sz="5400" smtClean="0"/>
              <a:t>a “process of </a:t>
            </a:r>
            <a:r>
              <a:rPr lang="en-US" altLang="en-US" sz="5400" b="1" smtClean="0">
                <a:solidFill>
                  <a:srgbClr val="00B050"/>
                </a:solidFill>
              </a:rPr>
              <a:t>continual </a:t>
            </a:r>
            <a:r>
              <a:rPr lang="en-US" altLang="en-US" sz="5400" smtClean="0"/>
              <a:t>intellectual, </a:t>
            </a:r>
            <a:r>
              <a:rPr lang="en-US" altLang="en-US" sz="5400" b="1" smtClean="0">
                <a:solidFill>
                  <a:srgbClr val="00B050"/>
                </a:solidFill>
              </a:rPr>
              <a:t>experiential</a:t>
            </a:r>
            <a:r>
              <a:rPr lang="en-US" altLang="en-US" sz="5400" smtClean="0"/>
              <a:t>, and </a:t>
            </a:r>
            <a:r>
              <a:rPr lang="en-US" altLang="en-US" sz="5400" b="1" smtClean="0">
                <a:solidFill>
                  <a:srgbClr val="00B050"/>
                </a:solidFill>
              </a:rPr>
              <a:t>attitudinal</a:t>
            </a:r>
            <a:r>
              <a:rPr lang="en-US" altLang="en-US" sz="5400" smtClean="0"/>
              <a:t> growth of teachers” </a:t>
            </a:r>
          </a:p>
          <a:p>
            <a:pPr algn="r" eaLnBrk="1" hangingPunct="1">
              <a:buFontTx/>
              <a:buNone/>
            </a:pPr>
            <a:r>
              <a:rPr lang="en-US" altLang="en-US" sz="5400" smtClean="0"/>
              <a:t>(Lange, 1990, p. 250)</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Content Spotlight</a:t>
            </a:r>
          </a:p>
        </p:txBody>
      </p:sp>
      <p:pic>
        <p:nvPicPr>
          <p:cNvPr id="41987" name="Picture 2"/>
          <p:cNvPicPr>
            <a:picLocks noChangeAspect="1" noChangeArrowheads="1"/>
          </p:cNvPicPr>
          <p:nvPr/>
        </p:nvPicPr>
        <p:blipFill>
          <a:blip r:embed="rId3"/>
          <a:srcRect l="16667" t="23291" r="39745" b="31410"/>
          <a:stretch>
            <a:fillRect/>
          </a:stretch>
        </p:blipFill>
        <p:spPr bwMode="auto">
          <a:xfrm>
            <a:off x="4267200" y="1447800"/>
            <a:ext cx="4648200" cy="4876800"/>
          </a:xfrm>
          <a:prstGeom prst="rect">
            <a:avLst/>
          </a:prstGeom>
          <a:noFill/>
          <a:ln w="9525">
            <a:noFill/>
            <a:miter lim="800000"/>
            <a:headEnd/>
            <a:tailEnd/>
          </a:ln>
        </p:spPr>
      </p:pic>
      <p:sp>
        <p:nvSpPr>
          <p:cNvPr id="41988" name="TextBox 3"/>
          <p:cNvSpPr txBox="1">
            <a:spLocks noChangeArrowheads="1"/>
          </p:cNvSpPr>
          <p:nvPr/>
        </p:nvSpPr>
        <p:spPr bwMode="auto">
          <a:xfrm>
            <a:off x="304800" y="1828800"/>
            <a:ext cx="4114800" cy="4132263"/>
          </a:xfrm>
          <a:prstGeom prst="rect">
            <a:avLst/>
          </a:prstGeom>
          <a:noFill/>
          <a:ln w="9525">
            <a:noFill/>
            <a:miter lim="800000"/>
            <a:headEnd/>
            <a:tailEnd/>
          </a:ln>
        </p:spPr>
        <p:txBody>
          <a:bodyPr>
            <a:spAutoFit/>
          </a:bodyPr>
          <a:lstStyle/>
          <a:p>
            <a:pPr>
              <a:lnSpc>
                <a:spcPct val="125000"/>
              </a:lnSpc>
              <a:buClr>
                <a:srgbClr val="C00000"/>
              </a:buClr>
              <a:buFont typeface="Wingdings" pitchFamily="2" charset="2"/>
              <a:buChar char="§"/>
            </a:pPr>
            <a:r>
              <a:rPr lang="en-US" altLang="en-US" sz="3000">
                <a:solidFill>
                  <a:srgbClr val="002060"/>
                </a:solidFill>
                <a:latin typeface="Tw Cen MT" pitchFamily="34" charset="0"/>
              </a:rPr>
              <a:t>Highlights of American culture</a:t>
            </a:r>
          </a:p>
          <a:p>
            <a:pPr>
              <a:lnSpc>
                <a:spcPct val="125000"/>
              </a:lnSpc>
              <a:buClr>
                <a:srgbClr val="C00000"/>
              </a:buClr>
              <a:buFont typeface="Wingdings" pitchFamily="2" charset="2"/>
              <a:buChar char="§"/>
            </a:pPr>
            <a:r>
              <a:rPr lang="en-US" altLang="en-US" sz="3000">
                <a:solidFill>
                  <a:srgbClr val="002060"/>
                </a:solidFill>
                <a:latin typeface="Tw Cen MT" pitchFamily="34" charset="0"/>
              </a:rPr>
              <a:t>Links to AE resources and materials</a:t>
            </a:r>
          </a:p>
          <a:p>
            <a:pPr>
              <a:lnSpc>
                <a:spcPct val="125000"/>
              </a:lnSpc>
              <a:buClr>
                <a:srgbClr val="C00000"/>
              </a:buClr>
              <a:buFont typeface="Wingdings" pitchFamily="2" charset="2"/>
              <a:buChar char="§"/>
            </a:pPr>
            <a:r>
              <a:rPr lang="en-US" altLang="en-US" sz="3000">
                <a:solidFill>
                  <a:srgbClr val="002060"/>
                </a:solidFill>
                <a:latin typeface="Tw Cen MT" pitchFamily="34" charset="0"/>
              </a:rPr>
              <a:t>Classroom activities and lesson ideas</a:t>
            </a:r>
          </a:p>
          <a:p>
            <a:pPr>
              <a:lnSpc>
                <a:spcPct val="125000"/>
              </a:lnSpc>
              <a:buClr>
                <a:srgbClr val="C00000"/>
              </a:buClr>
              <a:buFont typeface="Wingdings" pitchFamily="2" charset="2"/>
              <a:buChar char="§"/>
            </a:pPr>
            <a:r>
              <a:rPr lang="en-US" altLang="en-US" sz="3000">
                <a:solidFill>
                  <a:srgbClr val="002060"/>
                </a:solidFill>
                <a:latin typeface="Tw Cen MT" pitchFamily="34" charset="0"/>
              </a:rPr>
              <a:t>Social media connections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srcRect l="14275" t="11539" r="15446"/>
          <a:stretch/>
        </p:blipFill>
        <p:spPr>
          <a:xfrm>
            <a:off x="8467" y="0"/>
            <a:ext cx="9144000" cy="6858000"/>
          </a:xfrm>
          <a:prstGeom prst="rect">
            <a:avLst/>
          </a:prstGeom>
        </p:spPr>
      </p:pic>
    </p:spTree>
    <p:extLst>
      <p:ext uri="{BB962C8B-B14F-4D97-AF65-F5344CB8AC3E}">
        <p14:creationId xmlns:p14="http://schemas.microsoft.com/office/powerpoint/2010/main" val="2710262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76200"/>
            <a:ext cx="9144000" cy="990600"/>
          </a:xfrm>
        </p:spPr>
        <p:txBody>
          <a:bodyPr/>
          <a:lstStyle/>
          <a:p>
            <a:pPr eaLnBrk="1" hangingPunct="1"/>
            <a:r>
              <a:rPr lang="en-US" altLang="en-US" b="1" smtClean="0">
                <a:latin typeface="Times New Roman" pitchFamily="18" charset="0"/>
              </a:rPr>
              <a:t>        </a:t>
            </a:r>
            <a:br>
              <a:rPr lang="en-US" altLang="en-US" b="1" smtClean="0">
                <a:latin typeface="Times New Roman" pitchFamily="18" charset="0"/>
              </a:rPr>
            </a:br>
            <a:r>
              <a:rPr lang="en-US" altLang="en-US" smtClean="0"/>
              <a:t>Online English Language Materials</a:t>
            </a:r>
            <a:r>
              <a:rPr lang="en-US" altLang="en-US" b="1" smtClean="0"/>
              <a:t/>
            </a:r>
            <a:br>
              <a:rPr lang="en-US" altLang="en-US" b="1" smtClean="0"/>
            </a:br>
            <a:r>
              <a:rPr lang="en-US" altLang="en-US" smtClean="0"/>
              <a:t> </a:t>
            </a:r>
          </a:p>
        </p:txBody>
      </p:sp>
      <p:pic>
        <p:nvPicPr>
          <p:cNvPr id="43011" name="Picture 7" descr="Picture2.png"/>
          <p:cNvPicPr>
            <a:picLocks noChangeAspect="1"/>
          </p:cNvPicPr>
          <p:nvPr/>
        </p:nvPicPr>
        <p:blipFill>
          <a:blip r:embed="rId2"/>
          <a:srcRect/>
          <a:stretch>
            <a:fillRect/>
          </a:stretch>
        </p:blipFill>
        <p:spPr bwMode="auto">
          <a:xfrm>
            <a:off x="522288" y="1260475"/>
            <a:ext cx="8012112" cy="5216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371600"/>
            <a:ext cx="8458200" cy="4724400"/>
          </a:xfrm>
        </p:spPr>
        <p:txBody>
          <a:bodyPr>
            <a:normAutofit fontScale="85000" lnSpcReduction="20000"/>
          </a:bodyPr>
          <a:lstStyle/>
          <a:p>
            <a:pPr marL="0" indent="0" eaLnBrk="1" fontAlgn="auto" hangingPunct="1">
              <a:spcAft>
                <a:spcPts val="0"/>
              </a:spcAft>
              <a:buFont typeface="Wingdings"/>
              <a:buNone/>
              <a:defRPr/>
            </a:pPr>
            <a:r>
              <a:rPr lang="en-US" sz="3000" dirty="0" smtClean="0"/>
              <a:t>Current titles: </a:t>
            </a:r>
            <a:r>
              <a:rPr lang="en-US" sz="3000" i="1" dirty="0" smtClean="0"/>
              <a:t>Children’s Songs  </a:t>
            </a:r>
            <a:r>
              <a:rPr lang="en-US" sz="3000" dirty="0" smtClean="0"/>
              <a:t>and </a:t>
            </a:r>
            <a:r>
              <a:rPr lang="en-US" sz="3000" i="1" dirty="0" smtClean="0"/>
              <a:t>Traditional Songs</a:t>
            </a:r>
          </a:p>
          <a:p>
            <a:pPr marL="293688" indent="-293688" eaLnBrk="1" fontAlgn="auto" hangingPunct="1">
              <a:spcAft>
                <a:spcPts val="0"/>
              </a:spcAft>
              <a:buFont typeface="Wingdings"/>
              <a:buChar char=""/>
              <a:defRPr/>
            </a:pPr>
            <a:r>
              <a:rPr lang="en-US" sz="3000" dirty="0" smtClean="0"/>
              <a:t>CDs</a:t>
            </a:r>
          </a:p>
          <a:p>
            <a:pPr marL="293688" indent="-293688" eaLnBrk="1" fontAlgn="auto" hangingPunct="1">
              <a:lnSpc>
                <a:spcPct val="120000"/>
              </a:lnSpc>
              <a:spcBef>
                <a:spcPts val="600"/>
              </a:spcBef>
              <a:spcAft>
                <a:spcPts val="0"/>
              </a:spcAft>
              <a:buFont typeface="Wingdings"/>
              <a:buChar char=""/>
              <a:defRPr/>
            </a:pPr>
            <a:r>
              <a:rPr lang="en-US" sz="3000" dirty="0" smtClean="0"/>
              <a:t>Downloadable MP3s</a:t>
            </a:r>
          </a:p>
          <a:p>
            <a:pPr marL="293688" indent="-293688" eaLnBrk="1" fontAlgn="auto" hangingPunct="1">
              <a:lnSpc>
                <a:spcPct val="120000"/>
              </a:lnSpc>
              <a:spcBef>
                <a:spcPts val="600"/>
              </a:spcBef>
              <a:spcAft>
                <a:spcPts val="0"/>
              </a:spcAft>
              <a:buFont typeface="Wingdings"/>
              <a:buChar char=""/>
              <a:defRPr/>
            </a:pPr>
            <a:r>
              <a:rPr lang="en-US" sz="3000" dirty="0" smtClean="0"/>
              <a:t>Downloadable Lyrics</a:t>
            </a:r>
          </a:p>
          <a:p>
            <a:pPr marL="293688" indent="-293688" eaLnBrk="1" fontAlgn="auto" hangingPunct="1">
              <a:lnSpc>
                <a:spcPct val="120000"/>
              </a:lnSpc>
              <a:spcBef>
                <a:spcPts val="600"/>
              </a:spcBef>
              <a:spcAft>
                <a:spcPts val="0"/>
              </a:spcAft>
              <a:buFont typeface="Wingdings"/>
              <a:buChar char=""/>
              <a:defRPr/>
            </a:pPr>
            <a:r>
              <a:rPr lang="en-US" sz="3000" dirty="0" smtClean="0"/>
              <a:t>Downloadable Posters</a:t>
            </a:r>
          </a:p>
          <a:p>
            <a:pPr marL="2460625" indent="-233363" eaLnBrk="1" fontAlgn="auto" hangingPunct="1">
              <a:lnSpc>
                <a:spcPct val="120000"/>
              </a:lnSpc>
              <a:spcBef>
                <a:spcPts val="600"/>
              </a:spcBef>
              <a:spcAft>
                <a:spcPts val="0"/>
              </a:spcAft>
              <a:buFont typeface="Wingdings"/>
              <a:buChar char=""/>
              <a:defRPr/>
            </a:pPr>
            <a:endParaRPr lang="en-US" sz="3900" dirty="0" smtClean="0"/>
          </a:p>
          <a:p>
            <a:pPr marL="320040" indent="-320040" algn="ctr" eaLnBrk="1" fontAlgn="auto" hangingPunct="1">
              <a:lnSpc>
                <a:spcPct val="150000"/>
              </a:lnSpc>
              <a:spcAft>
                <a:spcPts val="0"/>
              </a:spcAft>
              <a:buFont typeface="Wingdings"/>
              <a:buNone/>
              <a:defRPr/>
            </a:pPr>
            <a:endParaRPr lang="en-US" b="1" i="1" dirty="0" smtClean="0"/>
          </a:p>
          <a:p>
            <a:pPr marL="320040" indent="-320040" algn="ctr" eaLnBrk="1" fontAlgn="auto" hangingPunct="1">
              <a:lnSpc>
                <a:spcPct val="150000"/>
              </a:lnSpc>
              <a:spcAft>
                <a:spcPts val="0"/>
              </a:spcAft>
              <a:buFont typeface="Wingdings"/>
              <a:buNone/>
              <a:defRPr/>
            </a:pPr>
            <a:r>
              <a:rPr lang="en-US" b="1" i="1" dirty="0" smtClean="0"/>
              <a:t>American Rhythms CD </a:t>
            </a:r>
            <a:r>
              <a:rPr lang="en-US" dirty="0" smtClean="0"/>
              <a:t>and</a:t>
            </a:r>
          </a:p>
          <a:p>
            <a:pPr marL="320040" indent="-320040" algn="ctr" eaLnBrk="1" fontAlgn="auto" hangingPunct="1">
              <a:lnSpc>
                <a:spcPct val="150000"/>
              </a:lnSpc>
              <a:spcAft>
                <a:spcPts val="0"/>
              </a:spcAft>
              <a:buFont typeface="Wingdings"/>
              <a:buNone/>
              <a:defRPr/>
            </a:pPr>
            <a:r>
              <a:rPr lang="en-US" b="1" i="1" dirty="0" smtClean="0"/>
              <a:t>Using Music in the Classroom </a:t>
            </a:r>
            <a:r>
              <a:rPr lang="en-US" b="1" dirty="0" smtClean="0"/>
              <a:t>teacher’s guide</a:t>
            </a:r>
          </a:p>
          <a:p>
            <a:pPr marL="320040" indent="-320040" eaLnBrk="1" fontAlgn="auto" hangingPunct="1">
              <a:spcAft>
                <a:spcPts val="0"/>
              </a:spcAft>
              <a:buFont typeface="Wingdings"/>
              <a:buNone/>
              <a:defRPr/>
            </a:pPr>
            <a:endParaRPr lang="en-US" dirty="0"/>
          </a:p>
        </p:txBody>
      </p:sp>
      <p:sp>
        <p:nvSpPr>
          <p:cNvPr id="4" name="Explosion 1 6"/>
          <p:cNvSpPr>
            <a:spLocks noChangeArrowheads="1"/>
          </p:cNvSpPr>
          <p:nvPr/>
        </p:nvSpPr>
        <p:spPr bwMode="auto">
          <a:xfrm>
            <a:off x="3886200" y="3352800"/>
            <a:ext cx="838200" cy="712788"/>
          </a:xfrm>
          <a:prstGeom prst="irregularSeal1">
            <a:avLst/>
          </a:prstGeom>
          <a:solidFill>
            <a:srgbClr val="FFFF00"/>
          </a:solidFill>
          <a:ln w="9525" algn="ctr">
            <a:solidFill>
              <a:srgbClr val="002060"/>
            </a:solidFill>
            <a:round/>
            <a:headEnd/>
            <a:tailEnd/>
          </a:ln>
        </p:spPr>
        <p:txBody>
          <a:bodyPr>
            <a:spAutoFit/>
          </a:bodyPr>
          <a:lstStyle/>
          <a:p>
            <a:pPr eaLnBrk="0" fontAlgn="auto" hangingPunct="0">
              <a:spcBef>
                <a:spcPts val="0"/>
              </a:spcBef>
              <a:spcAft>
                <a:spcPts val="0"/>
              </a:spcAft>
              <a:defRPr/>
            </a:pPr>
            <a:r>
              <a:rPr lang="en-US" sz="1050" i="1" dirty="0">
                <a:solidFill>
                  <a:schemeClr val="tx2">
                    <a:lumMod val="75000"/>
                  </a:schemeClr>
                </a:solidFill>
                <a:latin typeface="+mn-lt"/>
              </a:rPr>
              <a:t>New!</a:t>
            </a:r>
          </a:p>
        </p:txBody>
      </p:sp>
      <p:sp>
        <p:nvSpPr>
          <p:cNvPr id="2" name="Title 1"/>
          <p:cNvSpPr>
            <a:spLocks noGrp="1"/>
          </p:cNvSpPr>
          <p:nvPr>
            <p:ph type="title"/>
          </p:nvPr>
        </p:nvSpPr>
        <p:spPr>
          <a:xfrm>
            <a:off x="1219200" y="76200"/>
            <a:ext cx="7391400" cy="990600"/>
          </a:xfrm>
        </p:spPr>
        <p:txBody>
          <a:bodyPr>
            <a:normAutofit fontScale="90000"/>
          </a:bodyPr>
          <a:lstStyle/>
          <a:p>
            <a:pPr eaLnBrk="1" fontAlgn="auto" hangingPunct="1">
              <a:spcAft>
                <a:spcPts val="0"/>
              </a:spcAft>
              <a:defRPr/>
            </a:pPr>
            <a:r>
              <a:rPr lang="en-US" dirty="0" smtClean="0">
                <a:solidFill>
                  <a:schemeClr val="tx2">
                    <a:lumMod val="75000"/>
                  </a:schemeClr>
                </a:solidFill>
                <a:latin typeface="+mn-lt"/>
              </a:rPr>
              <a:t>Music for the English classroom</a:t>
            </a:r>
            <a:endParaRPr lang="en-US" dirty="0">
              <a:solidFill>
                <a:schemeClr val="tx2">
                  <a:lumMod val="75000"/>
                </a:schemeClr>
              </a:solidFill>
              <a:latin typeface="+mn-lt"/>
            </a:endParaRPr>
          </a:p>
        </p:txBody>
      </p:sp>
      <p:pic>
        <p:nvPicPr>
          <p:cNvPr id="6" name="Picture 5" descr="SingOutLoudTraditionalSongsCover.jpg">
            <a:hlinkClick r:id="rId2"/>
          </p:cNvPr>
          <p:cNvPicPr>
            <a:picLocks noChangeAspect="1"/>
          </p:cNvPicPr>
          <p:nvPr/>
        </p:nvPicPr>
        <p:blipFill>
          <a:blip r:embed="rId3" cstate="print"/>
          <a:stretch>
            <a:fillRect/>
          </a:stretch>
        </p:blipFill>
        <p:spPr>
          <a:xfrm>
            <a:off x="5175321" y="2057400"/>
            <a:ext cx="2063679" cy="182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descr="Front Cover Illustration.tif">
            <a:hlinkClick r:id="rId4"/>
          </p:cNvPr>
          <p:cNvPicPr>
            <a:picLocks noChangeAspect="1"/>
          </p:cNvPicPr>
          <p:nvPr/>
        </p:nvPicPr>
        <p:blipFill>
          <a:blip r:embed="rId5" cstate="print"/>
          <a:srcRect/>
          <a:stretch>
            <a:fillRect/>
          </a:stretch>
        </p:blipFill>
        <p:spPr bwMode="auto">
          <a:xfrm>
            <a:off x="6705600" y="2751457"/>
            <a:ext cx="2127250" cy="189674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rmAutofit fontScale="90000"/>
          </a:bodyPr>
          <a:lstStyle/>
          <a:p>
            <a:pPr>
              <a:defRPr/>
            </a:pPr>
            <a:r>
              <a:rPr lang="en-US" dirty="0" smtClean="0"/>
              <a:t>Trace Effects: Let the Adventure Begin! </a:t>
            </a:r>
            <a:endParaRPr lang="en-US" dirty="0"/>
          </a:p>
        </p:txBody>
      </p:sp>
      <p:pic>
        <p:nvPicPr>
          <p:cNvPr id="45059" name="Picture 3" descr="crew_movieposter.jpg"/>
          <p:cNvPicPr>
            <a:picLocks noChangeAspect="1"/>
          </p:cNvPicPr>
          <p:nvPr/>
        </p:nvPicPr>
        <p:blipFill>
          <a:blip r:embed="rId3"/>
          <a:srcRect/>
          <a:stretch>
            <a:fillRect/>
          </a:stretch>
        </p:blipFill>
        <p:spPr bwMode="auto">
          <a:xfrm>
            <a:off x="304800" y="1600200"/>
            <a:ext cx="3414713" cy="4648200"/>
          </a:xfrm>
          <a:prstGeom prst="rect">
            <a:avLst/>
          </a:prstGeom>
          <a:noFill/>
          <a:ln w="9525">
            <a:noFill/>
            <a:miter lim="800000"/>
            <a:headEnd/>
            <a:tailEnd/>
          </a:ln>
        </p:spPr>
      </p:pic>
      <p:sp>
        <p:nvSpPr>
          <p:cNvPr id="7" name="Rectangle 6"/>
          <p:cNvSpPr/>
          <p:nvPr/>
        </p:nvSpPr>
        <p:spPr>
          <a:xfrm>
            <a:off x="3962400" y="4038600"/>
            <a:ext cx="4953000" cy="2492375"/>
          </a:xfrm>
          <a:prstGeom prst="rect">
            <a:avLst/>
          </a:prstGeom>
        </p:spPr>
        <p:txBody>
          <a:bodyPr>
            <a:spAutoFit/>
          </a:bodyPr>
          <a:lstStyle/>
          <a:p>
            <a:pPr fontAlgn="auto">
              <a:spcAft>
                <a:spcPts val="0"/>
              </a:spcAft>
              <a:defRPr/>
            </a:pPr>
            <a:r>
              <a:rPr lang="en-US" u="sng" cap="small" dirty="0">
                <a:solidFill>
                  <a:schemeClr val="tx2">
                    <a:lumMod val="75000"/>
                  </a:schemeClr>
                </a:solidFill>
                <a:cs typeface="Arial" pitchFamily="34" charset="0"/>
              </a:rPr>
              <a:t>Key Themes:</a:t>
            </a:r>
            <a:endParaRPr lang="en-US" dirty="0">
              <a:solidFill>
                <a:schemeClr val="tx2">
                  <a:lumMod val="75000"/>
                </a:schemeClr>
              </a:solidFill>
              <a:cs typeface="Arial" pitchFamily="34" charset="0"/>
            </a:endParaRPr>
          </a:p>
          <a:p>
            <a:pPr fontAlgn="auto">
              <a:spcBef>
                <a:spcPts val="600"/>
              </a:spcBef>
              <a:spcAft>
                <a:spcPts val="0"/>
              </a:spcAft>
              <a:buClr>
                <a:srgbClr val="C00000"/>
              </a:buClr>
              <a:buFont typeface="Arial" pitchFamily="34" charset="0"/>
              <a:buChar char="•"/>
              <a:defRPr/>
            </a:pPr>
            <a:r>
              <a:rPr lang="en-US" dirty="0">
                <a:solidFill>
                  <a:schemeClr val="tx2">
                    <a:lumMod val="75000"/>
                  </a:schemeClr>
                </a:solidFill>
                <a:cs typeface="Arial" pitchFamily="34" charset="0"/>
              </a:rPr>
              <a:t> Community Activism</a:t>
            </a:r>
          </a:p>
          <a:p>
            <a:pPr fontAlgn="auto">
              <a:spcBef>
                <a:spcPts val="600"/>
              </a:spcBef>
              <a:spcAft>
                <a:spcPts val="0"/>
              </a:spcAft>
              <a:buClr>
                <a:srgbClr val="C00000"/>
              </a:buClr>
              <a:buFont typeface="Arial" pitchFamily="34" charset="0"/>
              <a:buChar char="•"/>
              <a:defRPr/>
            </a:pPr>
            <a:r>
              <a:rPr lang="en-US" dirty="0">
                <a:solidFill>
                  <a:schemeClr val="tx2">
                    <a:lumMod val="75000"/>
                  </a:schemeClr>
                </a:solidFill>
                <a:cs typeface="Arial" pitchFamily="34" charset="0"/>
              </a:rPr>
              <a:t> Environmental Conservation</a:t>
            </a:r>
          </a:p>
          <a:p>
            <a:pPr fontAlgn="auto">
              <a:spcBef>
                <a:spcPts val="600"/>
              </a:spcBef>
              <a:spcAft>
                <a:spcPts val="0"/>
              </a:spcAft>
              <a:buClr>
                <a:srgbClr val="C00000"/>
              </a:buClr>
              <a:buFont typeface="Arial" pitchFamily="34" charset="0"/>
              <a:buChar char="•"/>
              <a:defRPr/>
            </a:pPr>
            <a:r>
              <a:rPr lang="en-US" dirty="0">
                <a:solidFill>
                  <a:schemeClr val="tx2">
                    <a:lumMod val="75000"/>
                  </a:schemeClr>
                </a:solidFill>
                <a:cs typeface="Arial" pitchFamily="34" charset="0"/>
              </a:rPr>
              <a:t> Empowering Women</a:t>
            </a:r>
          </a:p>
          <a:p>
            <a:pPr fontAlgn="auto">
              <a:spcBef>
                <a:spcPts val="600"/>
              </a:spcBef>
              <a:spcAft>
                <a:spcPts val="0"/>
              </a:spcAft>
              <a:buClr>
                <a:srgbClr val="C00000"/>
              </a:buClr>
              <a:buFont typeface="Arial" pitchFamily="34" charset="0"/>
              <a:buChar char="•"/>
              <a:defRPr/>
            </a:pPr>
            <a:r>
              <a:rPr lang="en-US" dirty="0">
                <a:solidFill>
                  <a:schemeClr val="tx2">
                    <a:lumMod val="75000"/>
                  </a:schemeClr>
                </a:solidFill>
                <a:cs typeface="Arial" pitchFamily="34" charset="0"/>
              </a:rPr>
              <a:t> Science and Innovation</a:t>
            </a:r>
          </a:p>
          <a:p>
            <a:pPr fontAlgn="auto">
              <a:spcBef>
                <a:spcPts val="600"/>
              </a:spcBef>
              <a:spcAft>
                <a:spcPts val="0"/>
              </a:spcAft>
              <a:buClr>
                <a:srgbClr val="C00000"/>
              </a:buClr>
              <a:buFont typeface="Arial" pitchFamily="34" charset="0"/>
              <a:buChar char="•"/>
              <a:defRPr/>
            </a:pPr>
            <a:r>
              <a:rPr lang="en-US" dirty="0">
                <a:solidFill>
                  <a:schemeClr val="tx2">
                    <a:lumMod val="75000"/>
                  </a:schemeClr>
                </a:solidFill>
                <a:cs typeface="Arial" pitchFamily="34" charset="0"/>
              </a:rPr>
              <a:t> Entrepreneurship</a:t>
            </a:r>
          </a:p>
          <a:p>
            <a:pPr marL="122238" indent="-122238" fontAlgn="auto">
              <a:spcBef>
                <a:spcPts val="600"/>
              </a:spcBef>
              <a:spcAft>
                <a:spcPts val="0"/>
              </a:spcAft>
              <a:buClr>
                <a:srgbClr val="C00000"/>
              </a:buClr>
              <a:buFont typeface="Arial" pitchFamily="34" charset="0"/>
              <a:buChar char="•"/>
              <a:defRPr/>
            </a:pPr>
            <a:r>
              <a:rPr lang="en-US" dirty="0">
                <a:solidFill>
                  <a:schemeClr val="tx2">
                    <a:lumMod val="75000"/>
                  </a:schemeClr>
                </a:solidFill>
                <a:cs typeface="Arial" pitchFamily="34" charset="0"/>
              </a:rPr>
              <a:t> Mutual Understanding</a:t>
            </a:r>
            <a:endParaRPr lang="en-US" dirty="0"/>
          </a:p>
        </p:txBody>
      </p:sp>
      <p:sp>
        <p:nvSpPr>
          <p:cNvPr id="45061" name="Rectangle 7"/>
          <p:cNvSpPr>
            <a:spLocks noChangeArrowheads="1"/>
          </p:cNvSpPr>
          <p:nvPr/>
        </p:nvSpPr>
        <p:spPr bwMode="auto">
          <a:xfrm>
            <a:off x="3810000" y="1524000"/>
            <a:ext cx="5334000" cy="1938338"/>
          </a:xfrm>
          <a:prstGeom prst="rect">
            <a:avLst/>
          </a:prstGeom>
          <a:noFill/>
          <a:ln w="9525">
            <a:noFill/>
            <a:miter lim="800000"/>
            <a:headEnd/>
            <a:tailEnd/>
          </a:ln>
        </p:spPr>
        <p:txBody>
          <a:bodyPr>
            <a:spAutoFit/>
          </a:bodyPr>
          <a:lstStyle/>
          <a:p>
            <a:pPr marL="166688" indent="-166688">
              <a:buClr>
                <a:srgbClr val="C00000"/>
              </a:buClr>
              <a:buFont typeface="Wingdings" pitchFamily="2" charset="2"/>
              <a:buChar char="§"/>
              <a:tabLst>
                <a:tab pos="166688" algn="l"/>
              </a:tabLst>
            </a:pPr>
            <a:r>
              <a:rPr lang="en-US" altLang="en-US" sz="2400"/>
              <a:t>Online &amp; DVD-based computer game for Access students </a:t>
            </a:r>
          </a:p>
          <a:p>
            <a:pPr marL="166688" indent="-166688">
              <a:buClr>
                <a:srgbClr val="C00000"/>
              </a:buClr>
              <a:buFont typeface="Wingdings" pitchFamily="2" charset="2"/>
              <a:buChar char="§"/>
              <a:tabLst>
                <a:tab pos="166688" algn="l"/>
              </a:tabLst>
            </a:pPr>
            <a:r>
              <a:rPr lang="en-US" altLang="en-US" sz="2400"/>
              <a:t>3-D multimedia learning experience</a:t>
            </a:r>
          </a:p>
          <a:p>
            <a:pPr marL="166688" indent="-166688">
              <a:buClr>
                <a:srgbClr val="C00000"/>
              </a:buClr>
              <a:buFont typeface="Wingdings" pitchFamily="2" charset="2"/>
              <a:buChar char="§"/>
              <a:tabLst>
                <a:tab pos="166688" algn="l"/>
              </a:tabLst>
            </a:pPr>
            <a:r>
              <a:rPr lang="en-US" altLang="en-US" sz="2400"/>
              <a:t>Exposes players to American culture through interactive gaming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4" descr="Small-Plants-Growing-1-IA4MU09IGM-1024x768.jpg"/>
          <p:cNvPicPr>
            <a:picLocks noGrp="1" noChangeAspect="1"/>
          </p:cNvPicPr>
          <p:nvPr>
            <p:ph idx="1"/>
          </p:nvPr>
        </p:nvPicPr>
        <p:blipFill>
          <a:blip r:embed="rId2"/>
          <a:srcRect/>
          <a:stretch>
            <a:fillRect/>
          </a:stretch>
        </p:blipFill>
        <p:spPr>
          <a:xfrm>
            <a:off x="0" y="0"/>
            <a:ext cx="9144000" cy="6858000"/>
          </a:xfrm>
        </p:spPr>
      </p:pic>
      <p:sp>
        <p:nvSpPr>
          <p:cNvPr id="46083" name="Rectangle 2"/>
          <p:cNvSpPr>
            <a:spLocks noGrp="1" noChangeArrowheads="1"/>
          </p:cNvSpPr>
          <p:nvPr>
            <p:ph type="title"/>
          </p:nvPr>
        </p:nvSpPr>
        <p:spPr/>
        <p:txBody>
          <a:bodyPr/>
          <a:lstStyle/>
          <a:p>
            <a:pPr eaLnBrk="1" hangingPunct="1"/>
            <a:r>
              <a:rPr lang="en-US" altLang="en-US" b="1" smtClean="0">
                <a:solidFill>
                  <a:schemeClr val="bg1"/>
                </a:solidFill>
              </a:rPr>
              <a:t>Any Comments or Questions?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6" descr="data:image/jpeg;base64,/9j/4AAQSkZJRgABAQAAAQABAAD/2wBDAAkGBwgHBgkIBwgKCgkLDRYPDQwMDRsUFRAWIB0iIiAdHx8kKDQsJCYxJx8fLT0tMTU3Ojo6Iys/RD84QzQ5Ojf/2wBDAQoKCg0MDRoPDxo3JR8lNzc3Nzc3Nzc3Nzc3Nzc3Nzc3Nzc3Nzc3Nzc3Nzc3Nzc3Nzc3Nzc3Nzc3Nzc3Nzc3Nzf/wAARCADgAOADASIAAhEBAxEB/8QAGgAAAgMBAQAAAAAAAAAAAAAABAUBAgMABv/EADgQAAIBAwEFBQYFBQEBAQEAAAECAwAEESEFEjFBURMiMmFxI0JSgZGxM2KhwdEUcoKS4UNTJPD/xAAYAQEBAQEBAAAAAAAAAAAAAAAAAQIEBf/EABwRAQEAAwEBAQEAAAAAAAAAAAABESExQVECEv/aAAwDAQACEQMRAD8Af0Vs+9ezlyMmNvEvX/tM9q7MD5nthh+LIOfmPOkVenLLHJx62OVZkWSNgVI0NC7SsxdQ5Ue1Xwnr5Uo2dfNaSYbJiY94dPMV6ASK6hkIZSMgisWYXryhBBIIwRxBplse63G/p3PdY5TyPSr7Xs85uIxr74/elIJByDgit9iceolRZI2R9VYYNeamiaGVo24qcU8srr+phBPjXRv5oXa8GVWZRqNG9OVZmtLVdjz4Lwk8e8v70VtKPtLR+q94UlhkMMqSLxU5p/vK6ZGqsP0q3o87Xo4ZO0iRx7yg156VDHIyH3Tim2zZN61Az4SRVsSF16u7dyj82aO2O3spB+YfahNpDF0T1ANb7JOBKPMfvS8E7YOeyHr+1DbOGbyPyyf0rbaxy8Y8jVNlj/8AQx6LTwNLqTs7aRuYU4rz9NdqSYtwoPib7Uut4+1nROROvpSaDuxj7K1jXnjJ9TQG2J9+VYgdE1PqaZPIsaM7aBRmvPu5kdnbixyak6q9tCZ51jHM6noK9IihVCqMADAFLdkwbkRlYd5+HpW20Lr+nhwp9o+i+XnUu6QFta67WTsUPcQ6+ZoBFZ2CqCWJwAOdRTnZNn2aieQd9h3R0Fa5E6NsLRbSALoXbVz51tNOlvGZJDhR+tQ8qxIXkOFUZJrz1/ePdy5ORGvhX9/WsSZXOFb27kvJt99FGiryAoepAJIABJPACn+ytmiDE04Bl5L8P/a3bJE6YE5NLdpbOE+ZYABLzHxf9oOw2o0OI7jLx8m5r/NOhIsiBkYMp4EVji9eUIKkhgQRxBozZ18bZtyQ5iJ/186Y7QsVuRvx4WUc/i9aROrIxVwQw0INb6nHpywZcjBBH1pFtC1/p5N5B7NuHl5VfZ972JEUp9meB+H/AJTSZFmjKPqprPKpHaTm3mDjwnRh1FO23JYyPErD6ikU8TQylG5cD1FGbNuNOxY+a/xWrPUBTRmKVo24g/WmWzZt6EoeKfas9pxbyiUcV0PpQlpL2U6k8Doadg12km7OHHvD9avst8GROuDWu0E3oN7mpzQdk27cp56U8G20x7RG6rip2WcNIPIVO0h3EPQkVns04kf+2ngnaZzMnkv71fZYx2jegrLaBzOP7RW+zhiFj1angy2m+9Kq/Cv3qdlpmRpD7owPnQ902/cOfPFMLJNy3Xq3eNPBXak2I1iHFtT6UDbRGaZUHA8fIVFxJ2szPy4D0o/Z0W5GZD4n4elOQHF0ijJPdVR9BSO5maeVpG58B0FE7SuN49ip0Hi9aGtoGnlCDQcWPQUkBGzbTtn7SQezU8PiNOy6qpZyAoGSTyrGMJFGFXCoo+lKb+8Nw25GcRA/7VntVF/eNdPhciJT3R18zQqKzsFQEsdABzqY0aRwkalmPACn1hZLarvHDSkat08hWrcJ12zdnrbASSYaY/RfSmAOKxeVIkLyMFUcSaS3+03uMxxZSL9WrGMrwAQQSCMEVvaXctq2UOVPFTwNOryyiuskjdfk4/frSS6tJbZsSDK8mHA1uWVDy3uo7lN6M6jip4isb20W5XeGFkHBuvkaSRu0bh0Yqw5im1pfrNhJcLJ+hqWY4uSmRGjco4ww4ijbC83cRSnu+6Ty8qMu7dLhddGHhak8sbROUcYIq9ThteQCePo48J/ak/eRuYZT9DR1ldZxFIf7SftXX9vvDtUGo8Q6+dJoEQyrcQ5I46MKVzRmKRkPL9avbTGGTPunQ0Rex7yCQcRx9KcGsMnbW2G443Wpdqj+amt7KTdkKng33ql2uJiRwbWkBV53rfI6g1hYn2x/tq+9v2eOg+1Y2hxN8jQTen259BRNsdy1DdATQlyczMa3lbctAvUAUAqKXcLzJphdS9nAVHE90ULZLmXePBRUXkm/LgcF0oKW8XayqvLifSmVzMIItPEdFFYWaCOIu2hbX0FCXEpmkLHhwA8qdFFDOwA1YmnNrCsEW6OJ1Y9aGsYNxe0Yd48PIVne3W9mKM6e8Rz8qXY6/u+1JjjPcHE/F/yhYonmcJGMk1MMTzOFQep6U5tYEt0wmpPE9acOps7VLZNNXPiatLm8jtky5yx4KOJoO72gI8pDhn5nkKVMzOxZySx4k1JM9XLW6uZbl96Q6Dgo4CslBYhVBJPADnW9pZy3J7o3U5ueH/ad2lpFajuDLc3PGrbIjK22lDNgOezfo3A/OiZAGBVgCDxBrzFEW97NBgK28nwtU/n4uRd3s3i1v/of2pawKkhgQRxBpzBfxTaE7jnk381NzbxzjvjvcmHEUl+oCtb4rhJiSvJuYoqeNLiPUg/Cw5UtuLaSA66r8Qrre4eE6arzU1ceiksTRPuuPQ9aMtbkuBHIe9yPWtC0d1H/AP2RQEsTQvg/IinRe6h7Nt5R3D+la2su8hibXTTPSuimEydnJx+9DOrQyeY1BoOdTFJgcjkVtcYeJZBXTYliEi8RxFVhO9G0Z+VUWtjmN1rO2OJV+ddbnEmDzFRHpMB5mg6fWZvWtbs6Io9ayOs/+VdMd6UgelBtCeygLniaxhTtJADw4mrXDYCxjgKvGRDCWPibhQTdzadmvzqLSHfbfYd0cPM1lEhlfX1Jreabs17OPQ/aoLXdyRmOM6+8aGghaZ91eHM9KmCFpmwNFHE0cZI7WMD6AcTTg1iWO2j0wAOJPOg7q9aTKRZVOZ5msJ53mbLHTkBwFXt7V5iCe6nxH9qYGCqzsFQEk8AKZ2mzQMNcan4Bw+dEW8McC4Qa8yeJqk+0Iohhe+/QcPrUtzwHLhRgYAH6ULc7ThiysftH8uA+dKbi7muNHbC/COFYU/n6uT+5soJjkput8S6Uun2bLHrGRIPoa0i2s3/tGD5qcUVHfW8nB909G0puBIylThgQehFbwXcsWmd5ejU2ljjlXDqGHKgJrAamFseTfzVzEbRXUU2mcE+61Y3FmpOYtD8PKg5IpIj31I8+VaRXMkehO8vQ0x8GYLxPzVhRKzLOu5IMHpVjJDcLg6N58RQ0sLR6jVetBEkbRN5cjWm8J0wcBxUJNldyXUdao6GMhlOnI1R0TbjFW4HQ1x9lL5D7Vz4kXeHiHEVGd9PNftQS3dlyOGc13Cf51U6oDzGlTnLqfSglPxs+ZNdHrJvHlrVQcbx8q7OE8zQWUdpJk8OJrpGMr4XhwFQTupjmeNWU9kuffP6UFy4hTcXxHiapDEZTk+HmaiNN87znC8yedWeY43I9FoNnnWFdyMDI+goYB5X5sxq8UDPq3dX70QJYrdd1Rk9B+9QTb2iqQ0vePTkK1mu44tAd5ugoGW4kk0zur0FVihkl8Ckjrypj6LzXUs2jNhfhFYqrOd1FLHoBR8NgowZWz5Cjo0SJcKqqtMgCDZkj4MrBB04mmNtaQQHKIC3xNqaykvreMePeI5LrQsu1XP4MYXzbWpuqFks7iPxRNjqNawIwcHQ16MSI3hdT6MDVZEV/GoYeYzSfowQxyyR/huy+hohL+QeNQ3nwNGSWUDcE3T+U0M+z/gk/2FXMRoLyGQYPd8mFUe2ikG8hx5rwod7SZfdDehrLDxngyn6UF5IHTlkdRXRzumh7w86lbmQccN61LSRSeNcHrVEFUk1Q4boaoGaPKsNOYNWMWdY2DCqlj4XGfWg4jHeQ6faoJ13l+YruGqn5VHmPpQd1A4Guzw8qiuoJ5V3PyFRXUFgcd46nlUge850+9VzzP0qfNz8qCSWkOANOlXAji1bvN06VTeY6IMDyqwiA1kYDyoOeZ30zgdBXR27txG6POrLLHH4FyetVa4kPA7vpQFJbwxDecg+bVZryJBhct6UAFeQ6BmP1rVLSVuIC+pqYGj30h8ACj6mhnkeQ5dy3qaNTZ49+Q/4iiI7OBfc3j+Y5pmBSAScAEnoK3jsriThEQOraU5jVUxuqFHkMVYyxp4pEHqwqWrh5yrK7r4XYehp41lbf/Fflmsmsbf8A+eP8jVymCwXU4/8AVvnrVxezDiVPqKMaxg5Bh/lVDYxci4+dMwYC+b3kU+hqTeKwwUI+easbJOTNVWswODn6U0KF7duK4+VUKRHwvj1q5tfz/pVDB+daoqYiNVYH0NQS4GGGR5ipMWPeX61XBHBx9aCDg8NKg1JzzINRQdXV1dQdXV1dQTXDA5ZqKkZ5ECgsN8jABA8tKkRH3mUfOq4J4uPrVhFn3l+tBYJCPE+auJIF8K5+VUEGffFXFr+f9KC4vFXghPzqpvX5Io9albMHi5+lXFknNmqaGJvZzwIHoKobmc8ZW+RxRosYeZc/OrrYwcw3+1MwLGdm8TMfU1WnK2Nv/wDPPzNarZW3/wAV/WmTBYdo3J95R/iKob24P/p+gogbKk96VB6AmrjZiDxSsfQYpoBG6nPGVqqZ5jxlf60x/oIF4hj6mp/p4E1MajzNMwKzI54u31rhvtw3j9aPaW3j4Ff8RWUl4p8Kk+tAMIpD7h+dT2D9APnVmuZDwwPlVPaSfEaokxhfE61UhBzJ+VWMW6MuwHlUZUeFc+ZoK+gqKsc+8ceVRQRXV1dQdXV1dQdU6cxXVIzjK6jpQdhDzI9RVhFveF1NVyp8Qx5irdlvDKMGoOMDjkD86gxSD3D8q72kfxCrrcuOODQZ99fiH1rhI44O31oqO7UeJSPTWtVkt5OJT/IVAEJ5h/6v9asLqccJWph/TQMM9mvqKr/QQtw3h6GmYAxe3A/9P0FXG0bke8p/xFbnZinwysPUZqrbKl92RD6gimgVJtG3XwlnP5RQsm0yfw4gP7jmgACxwoJPQURHYXD6lNwdW0piQQ95O/F8D8oxWDMWPeJJ8zmmSbNRfxHLeQ0FaiOGAZCqoHM0zAsS3lfghA6nStksubv8hWs16g0jBY9eAoOSeSTxNp0HCmxuTBDwAJ+tZSXDNw7oro7d31I3R1NaHsoBw3noMViZu8xwOpqCyrpGPma4s8rY/QVYhYh1f7VRQjGrcTyrj1PPhUgZG+/D71A1JZuAoIqKt7pJ56V2NVFBWp/auxofKp5BhQR5j51IGe8nEculSe6QRwNcRu4ZeFBIKto+h6iuaNk1XUdRUhVlHd0fp1qFd4jj9DQWS4ZfEN4VqOwl5AH6GoCxTjTutWUkDprjI6ig2ayOMo3yNYPBKniQ46jWpjuJI+DZHQ0ZDexnR8oevKpsL1ZlOVYg+RrdLydPf3h+YZpgYoZhkqrZ5j+axfZqn8NyPJtaZgiPaZH4kWf7TRUW0bZuLFD+YUtksbiPXc3h1XWhyCDgjB6GmJR6RY0iGI0VR5Csp7iKHPaOAeg1NK7jaM82Qp7Nei8frQfman8rkfPtFm0hXdHVuNBO7SHedix862gs5ZsELur8TUwhsoodcb7dTV1ELobWSXXG6vU0WsEVuN48R7zVa4ukiyo7z9By9aXSyvK2XOeg5CnRvPdFu7HoOvOsYomlOeA5k1tBaE4aXQfD1q1zMqdyLGRoSOVBSRkhXcj8XM1lGhclmPd5nrXQxGVtfDzNXuHH4aaAcaoo7GRwFGnACuk0IReX3q8a9nGZGGp4VWFd5948taCsgwQvSpP4oHQiuj782fPNcus/zoIUZdh1zXIN4MvzFSNJ/wDKuPcm9DQdH3gUPyro23GKuNDoRXSgpJkeoq0q76CRR60FZEMbAg6cjWqFJ13X0eot2Vh2b654VnLG0TeXI0HSRtEdeHIitoLrd7sn+1Xt5VlG5JjPnzrOe1KZaPJXpzFQEPbxzDeXQn3loSa2ki1IyvxCqwzPCcodOYPA0xt7lJtPC/wmnAtjkeM5jYqfKjYdpEaTJn8y/wAVtNYxS6r3G6jh9KAntZYNWXK/EOFNUOYJ4ph7Nw3lz+laPFHLpIisPMV5wEg5Bweooy32lPFgPiRfzcfrU/lcsraynuNUXCfE2gppb7PhhwWHaP1bh9KPpfe7RjiykWHf9BUzacbzSJEhaRgopTc37y5WLKJ15mhpZXmffkYsftWltayXB7owo4seFakwjJEaRgqAknkKY21osWGfDP8AoKJhgjgTCD1J4mgLy73iY4T3ebdaZyOu7oZKRH1b+KGghMz4GgHE10ELTPur8z0pg/Z20OnAcB1NODG4ZYECR6EjTyoaCPtH18I41QlpZMnVmNHELbW/5vuaAa6fefdHBfvU7vZ22Txas4UMkoHHma0vG7yr01qiLZdWboKpBrKK2iG7bM3XNZWv4w9DQRJpMT51a6XDg9RVbj8Zq2uRvQo1BV17S3D81rrV9Sh4HhU2ZyGQ+tYupikI5g6UEyoYnwOHEGioStxGVfiOP81LItxbgjxcR5Gg0dopN4aEcRUEyxNE+D8j1ou0uQxCSHvcj1rXcS5hzyPDqDS6WNonKvx+9Og65sxJlosK3TkaXsrIxDAhhyNHWd3qI5j6Mf3oye2S4XDDDDgw4imcAG1v2TCzZZfi5j+aaxOkiBkYMp5ikVxbyW7YcaHgw4GognkgfejbB5jkaWZDa42dFLrH7NvLh9KWXFpNb/iL3fiGoprZX8U5Cv3JOh4H0o8jIwRp0rObF6Q3u0ZLjKp7OPoDqfWgqtGjyOEjUsx4AU6stmrBh5sNJyHJa1qIDs9nNJiScFU5LzP8U03VjTAAVVHoBWsjKiFnICgZJNIr69NwSiZEQ5fF61nqpvrztSY4tI+Z+L/lCwxNNIEQa8z0roo3lkCIMsadW1stvHurqT4j1rXEZxxJbxYGgGrE0suZjNJn3R4RRG0bnfYxRnujxHqaHtYDPKF90asaQEWEGnatz8P81jeyb0u4OC/ej7mQQQkjQ8FFKkUu4UcWOKT6DLGPCFzxbQelCTPvys3U6UynxDbHd0wMClsC78yL1NIC51EdpjngCsLIZm/xNEbQ0iA6tWVgMyt/bTwZ3YxO3oKIC79l57v2rG+GJ/8AEUTY963x0JFPAHbPuTKeR0Nb38eiyD0NCyLuOy9DimagT2wz7y/rSgSxkw/Zng3D1q1/Bu+1XgfF/NCao3RlP0NN4WW4hBIyGGCKX6F1pP2L4bwHj5edMZoFuI8H1VqWXEJglKHhxB6ii9m3OohkP9h/alAMsbROUcYIo2xvdzEcx7nJulGXVqtxH0ceE0mdGjco4ww4inR6FkSRCrgMp5UqvNnvDl4stHz6rXWF8YSI5STHyPw/8p2mCoZSCDqCKzxXlqPstpSQYWXMkf6ii73ZglzJbgK/NeR/ikzqyMVcFWHEHlWtVHp7S0itExGMsfEx4mtJnSKMvIwVRxJqbmWO3jMsjYUfr6V5u+vJLuTLd1B4V6f9rEmVq19evdNgZWIcF6+ZoaNGkcIgJYnAAqFVnYKoJYnAA50/sLIWqZfBlbienkK3bhOos7RbWPq58TftWO0rrsU7OM+0YfQUXeXCW0JdtTwUdTXnZHaR2dzlmOSakmdrUAEkADJPAU6tbcQQhT4jqx86G2Vbbx7dxoNE9etF303YW5b3jovrS3eELNoTdpNuqe6mnz51fZsW87SHgug9aCp5bQ9jAqEa4yfWreALab4CR/M1ls5N6ct8Iql7J2ly5HAHA+VGbLj9k744tj6U8GW0zrGvqars0d+Q+QqNpn/9AHRa02WM9qfT96eDPaI9uv8AbWuzTlHHQ5qm1BiSP+3967ZZ9pIvVc08GV+u7cE/EAaJ2a+9GyfCc/I1G1U0jfHUVhs99y5UHg3dp4LbRi3Jg44P96nZs25L2bHuvw9aOvYe1t2AGWGopMCQQQcEcKTcDi9tu3i7o766r5+VJtQehp/aSieBXHHg3rS/alt2b9sg7rHveRqS+AzZ9yLiPDn2i8fPzq17Zi5TK4EijQ9fKksMrQyLIh1H616K2mSeJZE4HiOh6VLMbWPNspRirAhgcEHlRlhfNbHcfLRHl8PpTDaNiLhe0iHtQP8AbypGQQSCMEcQa1Npx6uJldA6MGUjII51je2UV2veG644OONJLC+e0fBy0RPeX9xXo4HSeMSRsGQ8CKxZhZt5m8u5LuXfkOAPCo4KKwAJIAGSeAFRT/ZGzexAnnX2p8Kn3f8AtbtkidTsywFsvaSjMxH+oo2VlRGdyAqjJNaMvSkG173tn7CI+zU94j3jWJtrgW9uWupi50UaKOgqtpbtczrGOHFj0FY16LZ1n/TQDeHtH1by8q3biMtljVFCoMKBgAUi2lP21wVU9xNB5nnTbaNx/T2zEHvt3V/mvPVPytFbNh7a5BI7qd4/tTe4fsoHk+EaetZbKt+ztQ5Hek1+XKstsvuQpGDqxyfQVLuhRT2yj3LWMcyMn560kjTfkVB7xAr0gUAACr+iEO0Dm7k8sD9KL2QMpKfMUBctvXErdXP3plscewc/n/areIx2uMNEfI/tWWzDi7A6qRRO2R3Yj5n9qCsW3buI/mxScDPaEe9aP1XDUmBKkEcQcivRugdGU+8CK84QQSDxGlT8leiiYSRq68GANJL6HsLl1HhOq+lMtkSdpbbmdUOPlUbXg3oBKBqh19DUmqoTZU/Zz9mx7smnzpxJEssbI4yrDBrzI0ORoa9JZT/1Nur+9wb1q/ojz9xC1vM0b8RwPUda22fdm1m1/DbRh+9NdqWZuIN9B7RNR5jpSCrNxHrUwVDKQQRkEc6X7V2f2wM0I9qPEB73/aw2Ne7pFtKe6fATyPSnarnU1i6a68dRVheyWcmV7yHxJ1/7TLa+zd7euLde9xdRz8xSOtyyxnj/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8131" name="AutoShape 8" descr="data:image/jpeg;base64,/9j/4AAQSkZJRgABAQAAAQABAAD/2wBDAAkGBwgHBgkIBwgKCgkLDRYPDQwMDRsUFRAWIB0iIiAdHx8kKDQsJCYxJx8fLT0tMTU3Ojo6Iys/RD84QzQ5Ojf/2wBDAQoKCg0MDRoPDxo3JR8lNzc3Nzc3Nzc3Nzc3Nzc3Nzc3Nzc3Nzc3Nzc3Nzc3Nzc3Nzc3Nzc3Nzc3Nzc3Nzc3Nzf/wAARCADgAOADASIAAhEBAxEB/8QAGgAAAgMBAQAAAAAAAAAAAAAABAUBAgMABv/EADgQAAIBAwEFBQYFBQEBAQEAAAECAwAEESEFEjFBURMiMmFxI0JSgZGxM2KhwdEUcoKS4UNTJPD/xAAYAQEBAQEBAAAAAAAAAAAAAAAAAQIEBf/EABwRAQEAAwEBAQEAAAAAAAAAAAABESExQVECEv/aAAwDAQACEQMRAD8Af0Vs+9ezlyMmNvEvX/tM9q7MD5nthh+LIOfmPOkVenLLHJx62OVZkWSNgVI0NC7SsxdQ5Ue1Xwnr5Uo2dfNaSYbJiY94dPMV6ASK6hkIZSMgisWYXryhBBIIwRxBplse63G/p3PdY5TyPSr7Xs85uIxr74/elIJByDgit9iceolRZI2R9VYYNeamiaGVo24qcU8srr+phBPjXRv5oXa8GVWZRqNG9OVZmtLVdjz4Lwk8e8v70VtKPtLR+q94UlhkMMqSLxU5p/vK6ZGqsP0q3o87Xo4ZO0iRx7yg156VDHIyH3Tim2zZN61Az4SRVsSF16u7dyj82aO2O3spB+YfahNpDF0T1ANb7JOBKPMfvS8E7YOeyHr+1DbOGbyPyyf0rbaxy8Y8jVNlj/8AQx6LTwNLqTs7aRuYU4rz9NdqSYtwoPib7Uut4+1nROROvpSaDuxj7K1jXnjJ9TQG2J9+VYgdE1PqaZPIsaM7aBRmvPu5kdnbixyak6q9tCZ51jHM6noK9IihVCqMADAFLdkwbkRlYd5+HpW20Lr+nhwp9o+i+XnUu6QFta67WTsUPcQ6+ZoBFZ2CqCWJwAOdRTnZNn2aieQd9h3R0Fa5E6NsLRbSALoXbVz51tNOlvGZJDhR+tQ8qxIXkOFUZJrz1/ePdy5ORGvhX9/WsSZXOFb27kvJt99FGiryAoepAJIABJPACn+ytmiDE04Bl5L8P/a3bJE6YE5NLdpbOE+ZYABLzHxf9oOw2o0OI7jLx8m5r/NOhIsiBkYMp4EVji9eUIKkhgQRxBozZ18bZtyQ5iJ/186Y7QsVuRvx4WUc/i9aROrIxVwQw0INb6nHpywZcjBBH1pFtC1/p5N5B7NuHl5VfZ972JEUp9meB+H/AJTSZFmjKPqprPKpHaTm3mDjwnRh1FO23JYyPErD6ikU8TQylG5cD1FGbNuNOxY+a/xWrPUBTRmKVo24g/WmWzZt6EoeKfas9pxbyiUcV0PpQlpL2U6k8Doadg12km7OHHvD9avst8GROuDWu0E3oN7mpzQdk27cp56U8G20x7RG6rip2WcNIPIVO0h3EPQkVns04kf+2ngnaZzMnkv71fZYx2jegrLaBzOP7RW+zhiFj1angy2m+9Kq/Cv3qdlpmRpD7owPnQ902/cOfPFMLJNy3Xq3eNPBXak2I1iHFtT6UDbRGaZUHA8fIVFxJ2szPy4D0o/Z0W5GZD4n4elOQHF0ijJPdVR9BSO5maeVpG58B0FE7SuN49ip0Hi9aGtoGnlCDQcWPQUkBGzbTtn7SQezU8PiNOy6qpZyAoGSTyrGMJFGFXCoo+lKb+8Nw25GcRA/7VntVF/eNdPhciJT3R18zQqKzsFQEsdABzqY0aRwkalmPACn1hZLarvHDSkat08hWrcJ12zdnrbASSYaY/RfSmAOKxeVIkLyMFUcSaS3+03uMxxZSL9WrGMrwAQQSCMEVvaXctq2UOVPFTwNOryyiuskjdfk4/frSS6tJbZsSDK8mHA1uWVDy3uo7lN6M6jip4isb20W5XeGFkHBuvkaSRu0bh0Yqw5im1pfrNhJcLJ+hqWY4uSmRGjco4ww4ijbC83cRSnu+6Ty8qMu7dLhddGHhak8sbROUcYIq9ThteQCePo48J/ak/eRuYZT9DR1ldZxFIf7SftXX9vvDtUGo8Q6+dJoEQyrcQ5I46MKVzRmKRkPL9avbTGGTPunQ0Rex7yCQcRx9KcGsMnbW2G443Wpdqj+amt7KTdkKng33ql2uJiRwbWkBV53rfI6g1hYn2x/tq+9v2eOg+1Y2hxN8jQTen259BRNsdy1DdATQlyczMa3lbctAvUAUAqKXcLzJphdS9nAVHE90ULZLmXePBRUXkm/LgcF0oKW8XayqvLifSmVzMIItPEdFFYWaCOIu2hbX0FCXEpmkLHhwA8qdFFDOwA1YmnNrCsEW6OJ1Y9aGsYNxe0Yd48PIVne3W9mKM6e8Rz8qXY6/u+1JjjPcHE/F/yhYonmcJGMk1MMTzOFQep6U5tYEt0wmpPE9acOps7VLZNNXPiatLm8jtky5yx4KOJoO72gI8pDhn5nkKVMzOxZySx4k1JM9XLW6uZbl96Q6Dgo4CslBYhVBJPADnW9pZy3J7o3U5ueH/ad2lpFajuDLc3PGrbIjK22lDNgOezfo3A/OiZAGBVgCDxBrzFEW97NBgK28nwtU/n4uRd3s3i1v/of2pawKkhgQRxBpzBfxTaE7jnk381NzbxzjvjvcmHEUl+oCtb4rhJiSvJuYoqeNLiPUg/Cw5UtuLaSA66r8Qrre4eE6arzU1ceiksTRPuuPQ9aMtbkuBHIe9yPWtC0d1H/AP2RQEsTQvg/IinRe6h7Nt5R3D+la2su8hibXTTPSuimEydnJx+9DOrQyeY1BoOdTFJgcjkVtcYeJZBXTYliEi8RxFVhO9G0Z+VUWtjmN1rO2OJV+ddbnEmDzFRHpMB5mg6fWZvWtbs6Io9ayOs/+VdMd6UgelBtCeygLniaxhTtJADw4mrXDYCxjgKvGRDCWPibhQTdzadmvzqLSHfbfYd0cPM1lEhlfX1Jreabs17OPQ/aoLXdyRmOM6+8aGghaZ91eHM9KmCFpmwNFHE0cZI7WMD6AcTTg1iWO2j0wAOJPOg7q9aTKRZVOZ5msJ53mbLHTkBwFXt7V5iCe6nxH9qYGCqzsFQEk8AKZ2mzQMNcan4Bw+dEW8McC4Qa8yeJqk+0Iohhe+/QcPrUtzwHLhRgYAH6ULc7ThiysftH8uA+dKbi7muNHbC/COFYU/n6uT+5soJjkput8S6Uun2bLHrGRIPoa0i2s3/tGD5qcUVHfW8nB909G0puBIylThgQehFbwXcsWmd5ejU2ljjlXDqGHKgJrAamFseTfzVzEbRXUU2mcE+61Y3FmpOYtD8PKg5IpIj31I8+VaRXMkehO8vQ0x8GYLxPzVhRKzLOu5IMHpVjJDcLg6N58RQ0sLR6jVetBEkbRN5cjWm8J0wcBxUJNldyXUdao6GMhlOnI1R0TbjFW4HQ1x9lL5D7Vz4kXeHiHEVGd9PNftQS3dlyOGc13Cf51U6oDzGlTnLqfSglPxs+ZNdHrJvHlrVQcbx8q7OE8zQWUdpJk8OJrpGMr4XhwFQTupjmeNWU9kuffP6UFy4hTcXxHiapDEZTk+HmaiNN87znC8yedWeY43I9FoNnnWFdyMDI+goYB5X5sxq8UDPq3dX70QJYrdd1Rk9B+9QTb2iqQ0vePTkK1mu44tAd5ugoGW4kk0zur0FVihkl8Ckjrypj6LzXUs2jNhfhFYqrOd1FLHoBR8NgowZWz5Cjo0SJcKqqtMgCDZkj4MrBB04mmNtaQQHKIC3xNqaykvreMePeI5LrQsu1XP4MYXzbWpuqFks7iPxRNjqNawIwcHQ16MSI3hdT6MDVZEV/GoYeYzSfowQxyyR/huy+hohL+QeNQ3nwNGSWUDcE3T+U0M+z/gk/2FXMRoLyGQYPd8mFUe2ikG8hx5rwod7SZfdDehrLDxngyn6UF5IHTlkdRXRzumh7w86lbmQccN61LSRSeNcHrVEFUk1Q4boaoGaPKsNOYNWMWdY2DCqlj4XGfWg4jHeQ6faoJ13l+YruGqn5VHmPpQd1A4Guzw8qiuoJ5V3PyFRXUFgcd46nlUge850+9VzzP0qfNz8qCSWkOANOlXAji1bvN06VTeY6IMDyqwiA1kYDyoOeZ30zgdBXR27txG6POrLLHH4FyetVa4kPA7vpQFJbwxDecg+bVZryJBhct6UAFeQ6BmP1rVLSVuIC+pqYGj30h8ACj6mhnkeQ5dy3qaNTZ49+Q/4iiI7OBfc3j+Y5pmBSAScAEnoK3jsriThEQOraU5jVUxuqFHkMVYyxp4pEHqwqWrh5yrK7r4XYehp41lbf/Fflmsmsbf8A+eP8jVymCwXU4/8AVvnrVxezDiVPqKMaxg5Bh/lVDYxci4+dMwYC+b3kU+hqTeKwwUI+easbJOTNVWswODn6U0KF7duK4+VUKRHwvj1q5tfz/pVDB+daoqYiNVYH0NQS4GGGR5ipMWPeX61XBHBx9aCDg8NKg1JzzINRQdXV1dQdXV1dQTXDA5ZqKkZ5ECgsN8jABA8tKkRH3mUfOq4J4uPrVhFn3l+tBYJCPE+auJIF8K5+VUEGffFXFr+f9KC4vFXghPzqpvX5Io9albMHi5+lXFknNmqaGJvZzwIHoKobmc8ZW+RxRosYeZc/OrrYwcw3+1MwLGdm8TMfU1WnK2Nv/wDPPzNarZW3/wAV/WmTBYdo3J95R/iKob24P/p+gogbKk96VB6AmrjZiDxSsfQYpoBG6nPGVqqZ5jxlf60x/oIF4hj6mp/p4E1MajzNMwKzI54u31rhvtw3j9aPaW3j4Ff8RWUl4p8Kk+tAMIpD7h+dT2D9APnVmuZDwwPlVPaSfEaokxhfE61UhBzJ+VWMW6MuwHlUZUeFc+ZoK+gqKsc+8ceVRQRXV1dQdXV1dQdU6cxXVIzjK6jpQdhDzI9RVhFveF1NVyp8Qx5irdlvDKMGoOMDjkD86gxSD3D8q72kfxCrrcuOODQZ99fiH1rhI44O31oqO7UeJSPTWtVkt5OJT/IVAEJ5h/6v9asLqccJWph/TQMM9mvqKr/QQtw3h6GmYAxe3A/9P0FXG0bke8p/xFbnZinwysPUZqrbKl92RD6gimgVJtG3XwlnP5RQsm0yfw4gP7jmgACxwoJPQURHYXD6lNwdW0piQQ95O/F8D8oxWDMWPeJJ8zmmSbNRfxHLeQ0FaiOGAZCqoHM0zAsS3lfghA6nStksubv8hWs16g0jBY9eAoOSeSTxNp0HCmxuTBDwAJ+tZSXDNw7oro7d31I3R1NaHsoBw3noMViZu8xwOpqCyrpGPma4s8rY/QVYhYh1f7VRQjGrcTyrj1PPhUgZG+/D71A1JZuAoIqKt7pJ56V2NVFBWp/auxofKp5BhQR5j51IGe8nEculSe6QRwNcRu4ZeFBIKto+h6iuaNk1XUdRUhVlHd0fp1qFd4jj9DQWS4ZfEN4VqOwl5AH6GoCxTjTutWUkDprjI6ig2ayOMo3yNYPBKniQ46jWpjuJI+DZHQ0ZDexnR8oevKpsL1ZlOVYg+RrdLydPf3h+YZpgYoZhkqrZ5j+axfZqn8NyPJtaZgiPaZH4kWf7TRUW0bZuLFD+YUtksbiPXc3h1XWhyCDgjB6GmJR6RY0iGI0VR5Csp7iKHPaOAeg1NK7jaM82Qp7Nei8frQfman8rkfPtFm0hXdHVuNBO7SHedix862gs5ZsELur8TUwhsoodcb7dTV1ELobWSXXG6vU0WsEVuN48R7zVa4ukiyo7z9By9aXSyvK2XOeg5CnRvPdFu7HoOvOsYomlOeA5k1tBaE4aXQfD1q1zMqdyLGRoSOVBSRkhXcj8XM1lGhclmPd5nrXQxGVtfDzNXuHH4aaAcaoo7GRwFGnACuk0IReX3q8a9nGZGGp4VWFd5948taCsgwQvSpP4oHQiuj782fPNcus/zoIUZdh1zXIN4MvzFSNJ/wDKuPcm9DQdH3gUPyro23GKuNDoRXSgpJkeoq0q76CRR60FZEMbAg6cjWqFJ13X0eot2Vh2b654VnLG0TeXI0HSRtEdeHIitoLrd7sn+1Xt5VlG5JjPnzrOe1KZaPJXpzFQEPbxzDeXQn3loSa2ki1IyvxCqwzPCcodOYPA0xt7lJtPC/wmnAtjkeM5jYqfKjYdpEaTJn8y/wAVtNYxS6r3G6jh9KAntZYNWXK/EOFNUOYJ4ph7Nw3lz+laPFHLpIisPMV5wEg5Bweooy32lPFgPiRfzcfrU/lcsraynuNUXCfE2gppb7PhhwWHaP1bh9KPpfe7RjiykWHf9BUzacbzSJEhaRgopTc37y5WLKJ15mhpZXmffkYsftWltayXB7owo4seFakwjJEaRgqAknkKY21osWGfDP8AoKJhgjgTCD1J4mgLy73iY4T3ebdaZyOu7oZKRH1b+KGghMz4GgHE10ELTPur8z0pg/Z20OnAcB1NODG4ZYECR6EjTyoaCPtH18I41QlpZMnVmNHELbW/5vuaAa6fefdHBfvU7vZ22Txas4UMkoHHma0vG7yr01qiLZdWboKpBrKK2iG7bM3XNZWv4w9DQRJpMT51a6XDg9RVbj8Zq2uRvQo1BV17S3D81rrV9Sh4HhU2ZyGQ+tYupikI5g6UEyoYnwOHEGioStxGVfiOP81LItxbgjxcR5Gg0dopN4aEcRUEyxNE+D8j1ou0uQxCSHvcj1rXcS5hzyPDqDS6WNonKvx+9Og65sxJlosK3TkaXsrIxDAhhyNHWd3qI5j6Mf3oye2S4XDDDDgw4imcAG1v2TCzZZfi5j+aaxOkiBkYMp5ikVxbyW7YcaHgw4GognkgfejbB5jkaWZDa42dFLrH7NvLh9KWXFpNb/iL3fiGoprZX8U5Cv3JOh4H0o8jIwRp0rObF6Q3u0ZLjKp7OPoDqfWgqtGjyOEjUsx4AU6stmrBh5sNJyHJa1qIDs9nNJiScFU5LzP8U03VjTAAVVHoBWsjKiFnICgZJNIr69NwSiZEQ5fF61nqpvrztSY4tI+Z+L/lCwxNNIEQa8z0roo3lkCIMsadW1stvHurqT4j1rXEZxxJbxYGgGrE0suZjNJn3R4RRG0bnfYxRnujxHqaHtYDPKF90asaQEWEGnatz8P81jeyb0u4OC/ej7mQQQkjQ8FFKkUu4UcWOKT6DLGPCFzxbQelCTPvys3U6UynxDbHd0wMClsC78yL1NIC51EdpjngCsLIZm/xNEbQ0iA6tWVgMyt/bTwZ3YxO3oKIC79l57v2rG+GJ/8AEUTY963x0JFPAHbPuTKeR0Nb38eiyD0NCyLuOy9DimagT2wz7y/rSgSxkw/Zng3D1q1/Bu+1XgfF/NCao3RlP0NN4WW4hBIyGGCKX6F1pP2L4bwHj5edMZoFuI8H1VqWXEJglKHhxB6ii9m3OohkP9h/alAMsbROUcYIo2xvdzEcx7nJulGXVqtxH0ceE0mdGjco4ww4inR6FkSRCrgMp5UqvNnvDl4stHz6rXWF8YSI5STHyPw/8p2mCoZSCDqCKzxXlqPstpSQYWXMkf6ii73ZglzJbgK/NeR/ikzqyMVcFWHEHlWtVHp7S0itExGMsfEx4mtJnSKMvIwVRxJqbmWO3jMsjYUfr6V5u+vJLuTLd1B4V6f9rEmVq19evdNgZWIcF6+ZoaNGkcIgJYnAAqFVnYKoJYnAA50/sLIWqZfBlbienkK3bhOos7RbWPq58TftWO0rrsU7OM+0YfQUXeXCW0JdtTwUdTXnZHaR2dzlmOSakmdrUAEkADJPAU6tbcQQhT4jqx86G2Vbbx7dxoNE9etF303YW5b3jovrS3eELNoTdpNuqe6mnz51fZsW87SHgug9aCp5bQ9jAqEa4yfWreALab4CR/M1ls5N6ct8Iql7J2ly5HAHA+VGbLj9k744tj6U8GW0zrGvqars0d+Q+QqNpn/9AHRa02WM9qfT96eDPaI9uv8AbWuzTlHHQ5qm1BiSP+3967ZZ9pIvVc08GV+u7cE/EAaJ2a+9GyfCc/I1G1U0jfHUVhs99y5UHg3dp4LbRi3Jg44P96nZs25L2bHuvw9aOvYe1t2AGWGopMCQQQcEcKTcDi9tu3i7o766r5+VJtQehp/aSieBXHHg3rS/alt2b9sg7rHveRqS+AzZ9yLiPDn2i8fPzq17Zi5TK4EijQ9fKksMrQyLIh1H616K2mSeJZE4HiOh6VLMbWPNspRirAhgcEHlRlhfNbHcfLRHl8PpTDaNiLhe0iHtQP8AbypGQQSCMEcQa1Npx6uJldA6MGUjII51je2UV2veG644OONJLC+e0fBy0RPeX9xXo4HSeMSRsGQ8CKxZhZt5m8u5LuXfkOAPCo4KKwAJIAGSeAFRT/ZGzexAnnX2p8Kn3f8AtbtkidTsywFsvaSjMxH+oo2VlRGdyAqjJNaMvSkG173tn7CI+zU94j3jWJtrgW9uWupi50UaKOgqtpbtczrGOHFj0FY16LZ1n/TQDeHtH1by8q3biMtljVFCoMKBgAUi2lP21wVU9xNB5nnTbaNx/T2zEHvt3V/mvPVPytFbNh7a5BI7qd4/tTe4fsoHk+EaetZbKt+ztQ5Hek1+XKstsvuQpGDqxyfQVLuhRT2yj3LWMcyMn560kjTfkVB7xAr0gUAACr+iEO0Dm7k8sD9KL2QMpKfMUBctvXErdXP3plscewc/n/areIx2uMNEfI/tWWzDi7A6qRRO2R3Yj5n9qCsW3buI/mxScDPaEe9aP1XDUmBKkEcQcivRugdGU+8CK84QQSDxGlT8leiiYSRq68GANJL6HsLl1HhOq+lMtkSdpbbmdUOPlUbXg3oBKBqh19DUmqoTZU/Zz9mx7smnzpxJEssbI4yrDBrzI0ORoa9JZT/1Nur+9wb1q/ojz9xC1vM0b8RwPUda22fdm1m1/DbRh+9NdqWZuIN9B7RNR5jpSCrNxHrUwVDKQQRkEc6X7V2f2wM0I9qPEB73/aw2Ne7pFtKe6fATyPSnarnU1i6a68dRVheyWcmV7yHxJ1/7TLa+zd7euLde9xdRz8xSOtyyxnj/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8" name="Title 7"/>
          <p:cNvSpPr>
            <a:spLocks noGrp="1"/>
          </p:cNvSpPr>
          <p:nvPr>
            <p:ph type="ctrTitle"/>
          </p:nvPr>
        </p:nvSpPr>
        <p:spPr>
          <a:xfrm>
            <a:off x="155575" y="160338"/>
            <a:ext cx="8988425" cy="6316662"/>
          </a:xfrm>
        </p:spPr>
        <p:txBody>
          <a:bodyPr>
            <a:normAutofit/>
          </a:bodyPr>
          <a:lstStyle/>
          <a:p>
            <a:pPr algn="l" eaLnBrk="1" fontAlgn="auto" hangingPunct="1">
              <a:spcAft>
                <a:spcPts val="0"/>
              </a:spcAft>
              <a:defRPr/>
            </a:pPr>
            <a:r>
              <a:rPr lang="en-US" sz="4800" b="1" i="1" dirty="0" smtClean="0">
                <a:solidFill>
                  <a:schemeClr val="tx2">
                    <a:lumMod val="75000"/>
                  </a:schemeClr>
                </a:solidFill>
              </a:rPr>
              <a:t>Regional English Language Office</a:t>
            </a:r>
            <a:r>
              <a:rPr lang="en-US" sz="6000" dirty="0" smtClean="0">
                <a:solidFill>
                  <a:schemeClr val="tx2">
                    <a:lumMod val="75000"/>
                  </a:schemeClr>
                </a:solidFill>
              </a:rPr>
              <a:t/>
            </a:r>
            <a:br>
              <a:rPr lang="en-US" sz="6000" dirty="0" smtClean="0">
                <a:solidFill>
                  <a:schemeClr val="tx2">
                    <a:lumMod val="75000"/>
                  </a:schemeClr>
                </a:solidFill>
              </a:rPr>
            </a:br>
            <a:r>
              <a:rPr lang="en-US" dirty="0" smtClean="0">
                <a:solidFill>
                  <a:schemeClr val="tx2">
                    <a:lumMod val="75000"/>
                  </a:schemeClr>
                </a:solidFill>
              </a:rPr>
              <a:t>Jennifer Uhler	</a:t>
            </a:r>
            <a:br>
              <a:rPr lang="en-US" dirty="0" smtClean="0">
                <a:solidFill>
                  <a:schemeClr val="tx2">
                    <a:lumMod val="75000"/>
                  </a:schemeClr>
                </a:solidFill>
              </a:rPr>
            </a:br>
            <a:r>
              <a:rPr lang="en-US" dirty="0" smtClean="0">
                <a:solidFill>
                  <a:schemeClr val="tx2">
                    <a:lumMod val="75000"/>
                  </a:schemeClr>
                </a:solidFill>
              </a:rPr>
              <a:t>Dian </a:t>
            </a:r>
            <a:r>
              <a:rPr lang="en-US" dirty="0" err="1" smtClean="0">
                <a:solidFill>
                  <a:schemeClr val="tx2">
                    <a:lumMod val="75000"/>
                  </a:schemeClr>
                </a:solidFill>
              </a:rPr>
              <a:t>Safitri</a:t>
            </a:r>
            <a:r>
              <a:rPr lang="en-US" dirty="0" smtClean="0">
                <a:solidFill>
                  <a:schemeClr val="tx2">
                    <a:lumMod val="75000"/>
                  </a:schemeClr>
                </a:solidFill>
              </a:rPr>
              <a:t/>
            </a:r>
            <a:br>
              <a:rPr lang="en-US" dirty="0" smtClean="0">
                <a:solidFill>
                  <a:schemeClr val="tx2">
                    <a:lumMod val="75000"/>
                  </a:schemeClr>
                </a:solidFill>
              </a:rPr>
            </a:br>
            <a:r>
              <a:rPr lang="en-US" dirty="0" err="1" smtClean="0">
                <a:solidFill>
                  <a:schemeClr val="tx2">
                    <a:lumMod val="75000"/>
                  </a:schemeClr>
                </a:solidFill>
              </a:rPr>
              <a:t>Ayunda</a:t>
            </a:r>
            <a:r>
              <a:rPr lang="en-US" dirty="0" smtClean="0">
                <a:solidFill>
                  <a:schemeClr val="tx2">
                    <a:lumMod val="75000"/>
                  </a:schemeClr>
                </a:solidFill>
              </a:rPr>
              <a:t> </a:t>
            </a:r>
            <a:r>
              <a:rPr lang="en-US" dirty="0" err="1" smtClean="0">
                <a:solidFill>
                  <a:schemeClr val="tx2">
                    <a:lumMod val="75000"/>
                  </a:schemeClr>
                </a:solidFill>
              </a:rPr>
              <a:t>Siagian</a:t>
            </a:r>
            <a:r>
              <a:rPr lang="en-US" dirty="0" smtClean="0">
                <a:solidFill>
                  <a:schemeClr val="tx2">
                    <a:lumMod val="75000"/>
                  </a:schemeClr>
                </a:solidFill>
              </a:rPr>
              <a:t>	</a:t>
            </a:r>
            <a:br>
              <a:rPr lang="en-US" dirty="0" smtClean="0">
                <a:solidFill>
                  <a:schemeClr val="tx2">
                    <a:lumMod val="75000"/>
                  </a:schemeClr>
                </a:solidFill>
              </a:rPr>
            </a:br>
            <a:r>
              <a:rPr lang="en-US" sz="3200" dirty="0" smtClean="0">
                <a:solidFill>
                  <a:schemeClr val="tx2">
                    <a:lumMod val="75000"/>
                  </a:schemeClr>
                </a:solidFill>
              </a:rPr>
              <a:t>U.S. Embassy Jakarta		</a:t>
            </a:r>
            <a:br>
              <a:rPr lang="en-US" sz="3200" dirty="0" smtClean="0">
                <a:solidFill>
                  <a:schemeClr val="tx2">
                    <a:lumMod val="75000"/>
                  </a:schemeClr>
                </a:solidFill>
              </a:rPr>
            </a:br>
            <a:r>
              <a:rPr lang="en-US" sz="3200" dirty="0" smtClean="0">
                <a:solidFill>
                  <a:schemeClr val="tx2">
                    <a:lumMod val="75000"/>
                  </a:schemeClr>
                </a:solidFill>
              </a:rPr>
              <a:t>	</a:t>
            </a:r>
            <a:br>
              <a:rPr lang="en-US" sz="3200" dirty="0" smtClean="0">
                <a:solidFill>
                  <a:schemeClr val="tx2">
                    <a:lumMod val="75000"/>
                  </a:schemeClr>
                </a:solidFill>
              </a:rPr>
            </a:br>
            <a:r>
              <a:rPr lang="en-US" sz="3200" dirty="0" smtClean="0">
                <a:solidFill>
                  <a:schemeClr val="tx2">
                    <a:lumMod val="75000"/>
                  </a:schemeClr>
                </a:solidFill>
              </a:rPr>
              <a:t/>
            </a:r>
            <a:br>
              <a:rPr lang="en-US" sz="3200" dirty="0" smtClean="0">
                <a:solidFill>
                  <a:schemeClr val="tx2">
                    <a:lumMod val="75000"/>
                  </a:schemeClr>
                </a:solidFill>
              </a:rPr>
            </a:br>
            <a:r>
              <a:rPr lang="en-US" sz="3200" dirty="0" smtClean="0">
                <a:solidFill>
                  <a:schemeClr val="tx2">
                    <a:lumMod val="75000"/>
                  </a:schemeClr>
                </a:solidFill>
              </a:rPr>
              <a:t/>
            </a:r>
            <a:br>
              <a:rPr lang="en-US" sz="3200" dirty="0" smtClean="0">
                <a:solidFill>
                  <a:schemeClr val="tx2">
                    <a:lumMod val="75000"/>
                  </a:schemeClr>
                </a:solidFill>
              </a:rPr>
            </a:br>
            <a:endParaRPr lang="en-US" sz="2800" dirty="0">
              <a:solidFill>
                <a:schemeClr val="tx2">
                  <a:lumMod val="75000"/>
                </a:schemeClr>
              </a:solidFill>
            </a:endParaRPr>
          </a:p>
        </p:txBody>
      </p:sp>
      <p:sp>
        <p:nvSpPr>
          <p:cNvPr id="48133" name="Rectangle 6"/>
          <p:cNvSpPr>
            <a:spLocks noChangeArrowheads="1"/>
          </p:cNvSpPr>
          <p:nvPr/>
        </p:nvSpPr>
        <p:spPr bwMode="auto">
          <a:xfrm>
            <a:off x="244475" y="4800600"/>
            <a:ext cx="4495800" cy="1416050"/>
          </a:xfrm>
          <a:prstGeom prst="rect">
            <a:avLst/>
          </a:prstGeom>
          <a:noFill/>
          <a:ln w="9525">
            <a:noFill/>
            <a:miter lim="800000"/>
            <a:headEnd/>
            <a:tailEnd/>
          </a:ln>
        </p:spPr>
        <p:txBody>
          <a:bodyPr>
            <a:spAutoFit/>
          </a:bodyPr>
          <a:lstStyle/>
          <a:p>
            <a:r>
              <a:rPr lang="en-US" sz="2500"/>
              <a:t>jakarta.usembassy.gov/relo</a:t>
            </a:r>
          </a:p>
          <a:p>
            <a:r>
              <a:rPr lang="en-US" sz="2500">
                <a:hlinkClick r:id="rId3"/>
              </a:rPr>
              <a:t>RELOJakarta@state.gov</a:t>
            </a:r>
            <a:r>
              <a:rPr lang="en-US" sz="2500"/>
              <a:t> </a:t>
            </a:r>
          </a:p>
          <a:p>
            <a:endParaRPr lang="en-US"/>
          </a:p>
          <a:p>
            <a:endParaRPr lang="en-US"/>
          </a:p>
        </p:txBody>
      </p:sp>
      <p:pic>
        <p:nvPicPr>
          <p:cNvPr id="48134" name="Picture 8" descr="relo-logo.jpg"/>
          <p:cNvPicPr>
            <a:picLocks noChangeAspect="1"/>
          </p:cNvPicPr>
          <p:nvPr/>
        </p:nvPicPr>
        <p:blipFill>
          <a:blip r:embed="rId4"/>
          <a:srcRect/>
          <a:stretch>
            <a:fillRect/>
          </a:stretch>
        </p:blipFill>
        <p:spPr bwMode="auto">
          <a:xfrm>
            <a:off x="5105400" y="2362200"/>
            <a:ext cx="3276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6000" b="1" smtClean="0"/>
              <a:t>…and PD is also…</a:t>
            </a:r>
          </a:p>
        </p:txBody>
      </p:sp>
      <p:sp>
        <p:nvSpPr>
          <p:cNvPr id="6147" name="Content Placeholder 2"/>
          <p:cNvSpPr>
            <a:spLocks noGrp="1"/>
          </p:cNvSpPr>
          <p:nvPr>
            <p:ph idx="1"/>
          </p:nvPr>
        </p:nvSpPr>
        <p:spPr/>
        <p:txBody>
          <a:bodyPr/>
          <a:lstStyle/>
          <a:p>
            <a:pPr eaLnBrk="1" hangingPunct="1">
              <a:buFontTx/>
              <a:buNone/>
            </a:pPr>
            <a:r>
              <a:rPr lang="en-US" altLang="en-US" sz="5400" smtClean="0"/>
              <a:t>“see[ing] the </a:t>
            </a:r>
            <a:r>
              <a:rPr lang="en-US" altLang="en-US" sz="5400" b="1" smtClean="0">
                <a:solidFill>
                  <a:srgbClr val="00B050"/>
                </a:solidFill>
              </a:rPr>
              <a:t>larger picture </a:t>
            </a:r>
            <a:r>
              <a:rPr lang="en-US" altLang="en-US" sz="5400" smtClean="0"/>
              <a:t>of what goes on in learning” </a:t>
            </a:r>
          </a:p>
          <a:p>
            <a:pPr algn="r" eaLnBrk="1" hangingPunct="1">
              <a:buFontTx/>
              <a:buNone/>
            </a:pPr>
            <a:r>
              <a:rPr lang="en-US" altLang="en-US" sz="5400" smtClean="0"/>
              <a:t>(Underhill, 1994, p. v)</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6000" b="1" smtClean="0"/>
              <a:t>…and, finally, PD is…</a:t>
            </a:r>
          </a:p>
        </p:txBody>
      </p:sp>
      <p:sp>
        <p:nvSpPr>
          <p:cNvPr id="7171" name="Content Placeholder 2"/>
          <p:cNvSpPr>
            <a:spLocks noGrp="1"/>
          </p:cNvSpPr>
          <p:nvPr>
            <p:ph idx="1"/>
          </p:nvPr>
        </p:nvSpPr>
        <p:spPr/>
        <p:txBody>
          <a:bodyPr/>
          <a:lstStyle/>
          <a:p>
            <a:pPr eaLnBrk="1" hangingPunct="1">
              <a:buFontTx/>
              <a:buNone/>
            </a:pPr>
            <a:r>
              <a:rPr lang="en-US" altLang="en-US" sz="4500" smtClean="0"/>
              <a:t>“a </a:t>
            </a:r>
            <a:r>
              <a:rPr lang="en-US" altLang="en-US" sz="4500" b="1" smtClean="0">
                <a:solidFill>
                  <a:srgbClr val="00B050"/>
                </a:solidFill>
              </a:rPr>
              <a:t>broader examination </a:t>
            </a:r>
            <a:r>
              <a:rPr lang="en-US" altLang="en-US" sz="4500" smtClean="0"/>
              <a:t>of common professional learning process and </a:t>
            </a:r>
            <a:r>
              <a:rPr lang="en-US" altLang="en-US" sz="4500" b="1" smtClean="0">
                <a:solidFill>
                  <a:srgbClr val="00B050"/>
                </a:solidFill>
              </a:rPr>
              <a:t>alternative conceptualizations </a:t>
            </a:r>
            <a:r>
              <a:rPr lang="en-US" altLang="en-US" sz="4500" smtClean="0"/>
              <a:t>of what was being learned through that process” </a:t>
            </a:r>
          </a:p>
          <a:p>
            <a:pPr algn="r" eaLnBrk="1" hangingPunct="1">
              <a:buFontTx/>
              <a:buNone/>
            </a:pPr>
            <a:r>
              <a:rPr lang="en-US" altLang="en-US" sz="4500" smtClean="0"/>
              <a:t>(Freeman, 2009, p. 14)</a:t>
            </a:r>
          </a:p>
          <a:p>
            <a:pPr eaLnBrk="1" hangingPunct="1"/>
            <a:endParaRPr lang="en-US" altLang="en-US" sz="45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6000" b="1" i="1" smtClean="0">
                <a:solidFill>
                  <a:srgbClr val="00B050"/>
                </a:solidFill>
              </a:rPr>
              <a:t>Why</a:t>
            </a:r>
            <a:r>
              <a:rPr lang="en-US" altLang="en-US" sz="6000" b="1" smtClean="0"/>
              <a:t> seek PD?</a:t>
            </a:r>
          </a:p>
        </p:txBody>
      </p:sp>
      <p:sp>
        <p:nvSpPr>
          <p:cNvPr id="8195" name="Content Placeholder 2"/>
          <p:cNvSpPr>
            <a:spLocks noGrp="1"/>
          </p:cNvSpPr>
          <p:nvPr>
            <p:ph idx="1"/>
          </p:nvPr>
        </p:nvSpPr>
        <p:spPr/>
        <p:txBody>
          <a:bodyPr/>
          <a:lstStyle/>
          <a:p>
            <a:pPr eaLnBrk="1" hangingPunct="1"/>
            <a:r>
              <a:rPr lang="en-US" altLang="en-US" smtClean="0"/>
              <a:t>acquire new knowledge and skills</a:t>
            </a:r>
          </a:p>
          <a:p>
            <a:pPr eaLnBrk="1" hangingPunct="1"/>
            <a:r>
              <a:rPr lang="en-US" altLang="en-US" smtClean="0"/>
              <a:t>accept change</a:t>
            </a:r>
          </a:p>
          <a:p>
            <a:pPr eaLnBrk="1" hangingPunct="1"/>
            <a:r>
              <a:rPr lang="en-US" altLang="en-US" smtClean="0"/>
              <a:t>increase income, prestige, position</a:t>
            </a:r>
          </a:p>
          <a:p>
            <a:pPr eaLnBrk="1" hangingPunct="1"/>
            <a:r>
              <a:rPr lang="en-US" altLang="en-US" smtClean="0"/>
              <a:t>power</a:t>
            </a:r>
          </a:p>
          <a:p>
            <a:pPr eaLnBrk="1" hangingPunct="1"/>
            <a:r>
              <a:rPr lang="en-US" altLang="en-US" smtClean="0"/>
              <a:t>combat negativity and burnout</a:t>
            </a:r>
          </a:p>
          <a:p>
            <a:pPr eaLnBrk="1" hangingPunct="1"/>
            <a:r>
              <a:rPr lang="en-US" altLang="en-US" smtClean="0"/>
              <a:t>interact with colleagues</a:t>
            </a:r>
          </a:p>
          <a:p>
            <a:pPr eaLnBrk="1" hangingPunct="1"/>
            <a:r>
              <a:rPr lang="en-US" altLang="en-US" smtClean="0"/>
              <a:t>create networks</a:t>
            </a:r>
          </a:p>
          <a:p>
            <a:pPr algn="r" eaLnBrk="1" hangingPunct="1">
              <a:buFontTx/>
              <a:buNone/>
            </a:pPr>
            <a:r>
              <a:rPr lang="en-US" altLang="en-US" smtClean="0"/>
              <a:t>Bailey, Curtis, and Nunan (2001)</a:t>
            </a:r>
          </a:p>
          <a:p>
            <a:pPr algn="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sprout.jpeg"/>
          <p:cNvPicPr>
            <a:picLocks noChangeAspect="1"/>
          </p:cNvPicPr>
          <p:nvPr/>
        </p:nvPicPr>
        <p:blipFill>
          <a:blip r:embed="rId2"/>
          <a:srcRect/>
          <a:stretch>
            <a:fillRect/>
          </a:stretch>
        </p:blipFill>
        <p:spPr bwMode="auto">
          <a:xfrm>
            <a:off x="0" y="-1635125"/>
            <a:ext cx="9144000" cy="8493125"/>
          </a:xfrm>
          <a:prstGeom prst="rect">
            <a:avLst/>
          </a:prstGeom>
          <a:noFill/>
          <a:ln w="9525">
            <a:noFill/>
            <a:miter lim="800000"/>
            <a:headEnd/>
            <a:tailEnd/>
          </a:ln>
        </p:spPr>
      </p:pic>
      <p:sp>
        <p:nvSpPr>
          <p:cNvPr id="9219" name="Content Placeholder 2"/>
          <p:cNvSpPr>
            <a:spLocks noGrp="1"/>
          </p:cNvSpPr>
          <p:nvPr>
            <p:ph idx="1"/>
          </p:nvPr>
        </p:nvSpPr>
        <p:spPr>
          <a:xfrm>
            <a:off x="457200" y="1981200"/>
            <a:ext cx="8229600" cy="4419600"/>
          </a:xfrm>
        </p:spPr>
        <p:txBody>
          <a:bodyPr/>
          <a:lstStyle/>
          <a:p>
            <a:pPr eaLnBrk="1" hangingPunct="1">
              <a:buFontTx/>
              <a:buNone/>
            </a:pPr>
            <a:r>
              <a:rPr lang="en-US" altLang="en-US" b="1" smtClean="0">
                <a:solidFill>
                  <a:schemeClr val="bg1"/>
                </a:solidFill>
              </a:rPr>
              <a:t>TESOL Standards Self-Assessment</a:t>
            </a:r>
          </a:p>
          <a:p>
            <a:pPr eaLnBrk="1" hangingPunct="1">
              <a:buFontTx/>
              <a:buNone/>
            </a:pPr>
            <a:endParaRPr lang="en-US" altLang="en-US" smtClean="0">
              <a:solidFill>
                <a:schemeClr val="bg1"/>
              </a:solidFill>
            </a:endParaRPr>
          </a:p>
          <a:p>
            <a:pPr eaLnBrk="1" hangingPunct="1">
              <a:buFontTx/>
              <a:buNone/>
            </a:pPr>
            <a:r>
              <a:rPr lang="en-US" altLang="en-US" smtClean="0">
                <a:solidFill>
                  <a:schemeClr val="bg1"/>
                </a:solidFill>
              </a:rPr>
              <a:t>1= I approach this standard	</a:t>
            </a:r>
          </a:p>
          <a:p>
            <a:pPr eaLnBrk="1" hangingPunct="1">
              <a:buFontTx/>
              <a:buNone/>
            </a:pPr>
            <a:endParaRPr lang="en-US" altLang="en-US" smtClean="0">
              <a:solidFill>
                <a:schemeClr val="bg1"/>
              </a:solidFill>
            </a:endParaRPr>
          </a:p>
          <a:p>
            <a:pPr eaLnBrk="1" hangingPunct="1">
              <a:buFontTx/>
              <a:buNone/>
            </a:pPr>
            <a:r>
              <a:rPr lang="en-US" altLang="en-US" smtClean="0">
                <a:solidFill>
                  <a:schemeClr val="bg1"/>
                </a:solidFill>
              </a:rPr>
              <a:t>2= I meet this standard	</a:t>
            </a:r>
          </a:p>
          <a:p>
            <a:pPr eaLnBrk="1" hangingPunct="1">
              <a:buFontTx/>
              <a:buNone/>
            </a:pPr>
            <a:endParaRPr lang="en-US" altLang="en-US" smtClean="0">
              <a:solidFill>
                <a:schemeClr val="bg1"/>
              </a:solidFill>
            </a:endParaRPr>
          </a:p>
          <a:p>
            <a:pPr eaLnBrk="1" hangingPunct="1">
              <a:buFontTx/>
              <a:buNone/>
            </a:pPr>
            <a:r>
              <a:rPr lang="en-US" altLang="en-US" smtClean="0">
                <a:solidFill>
                  <a:schemeClr val="bg1"/>
                </a:solidFill>
              </a:rPr>
              <a:t>3 = I exceed this standard</a:t>
            </a:r>
          </a:p>
          <a:p>
            <a:pPr eaLnBrk="1" hangingPunct="1"/>
            <a:endParaRPr lang="en-US" altLang="en-US" smtClean="0">
              <a:solidFill>
                <a:schemeClr val="bg1"/>
              </a:solidFill>
            </a:endParaRPr>
          </a:p>
        </p:txBody>
      </p:sp>
      <p:sp>
        <p:nvSpPr>
          <p:cNvPr id="9220" name="Title 1"/>
          <p:cNvSpPr>
            <a:spLocks noGrp="1"/>
          </p:cNvSpPr>
          <p:nvPr>
            <p:ph type="title"/>
          </p:nvPr>
        </p:nvSpPr>
        <p:spPr>
          <a:xfrm>
            <a:off x="152400" y="274638"/>
            <a:ext cx="8458200" cy="1554162"/>
          </a:xfrm>
        </p:spPr>
        <p:txBody>
          <a:bodyPr/>
          <a:lstStyle/>
          <a:p>
            <a:pPr algn="l" eaLnBrk="1" hangingPunct="1"/>
            <a:r>
              <a:rPr lang="en-US" altLang="en-US" b="1" smtClean="0">
                <a:solidFill>
                  <a:srgbClr val="00B050"/>
                </a:solidFill>
              </a:rPr>
              <a:t>Activity #2: </a:t>
            </a:r>
            <a:br>
              <a:rPr lang="en-US" altLang="en-US" b="1" smtClean="0">
                <a:solidFill>
                  <a:srgbClr val="00B050"/>
                </a:solidFill>
              </a:rPr>
            </a:br>
            <a:r>
              <a:rPr lang="en-US" altLang="en-US" b="1" smtClean="0">
                <a:solidFill>
                  <a:srgbClr val="00B050"/>
                </a:solidFill>
              </a:rPr>
              <a:t>Self-Assessment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457200"/>
          <a:ext cx="8229600" cy="5016814"/>
        </p:xfrm>
        <a:graphic>
          <a:graphicData uri="http://schemas.openxmlformats.org/drawingml/2006/table">
            <a:tbl>
              <a:tblPr firstRow="1" bandRow="1">
                <a:tableStyleId>{5C22544A-7EE6-4342-B048-85BDC9FD1C3A}</a:tableStyleId>
              </a:tblPr>
              <a:tblGrid>
                <a:gridCol w="5715000"/>
                <a:gridCol w="2514600"/>
              </a:tblGrid>
              <a:tr h="843749">
                <a:tc>
                  <a:txBody>
                    <a:bodyPr/>
                    <a:lstStyle/>
                    <a:p>
                      <a:r>
                        <a:rPr lang="en-US" sz="2400" dirty="0" smtClean="0"/>
                        <a:t>Standard</a:t>
                      </a:r>
                      <a:endParaRPr lang="en-US" sz="2400" dirty="0"/>
                    </a:p>
                  </a:txBody>
                  <a:tcPr marT="45715" marB="45715"/>
                </a:tc>
                <a:tc>
                  <a:txBody>
                    <a:bodyPr/>
                    <a:lstStyle/>
                    <a:p>
                      <a:r>
                        <a:rPr lang="en-US" sz="2400" dirty="0" smtClean="0"/>
                        <a:t>Your Score</a:t>
                      </a:r>
                      <a:endParaRPr lang="en-US" sz="2400" dirty="0"/>
                    </a:p>
                  </a:txBody>
                  <a:tcPr marT="45715" marB="45715"/>
                </a:tc>
              </a:tr>
              <a:tr h="487625">
                <a:tc>
                  <a:txBody>
                    <a:bodyPr/>
                    <a:lstStyle/>
                    <a:p>
                      <a:pPr marL="342900" indent="-342900">
                        <a:buAutoNum type="arabicPeriod"/>
                      </a:pPr>
                      <a:r>
                        <a:rPr lang="en-US" sz="2600" b="1" dirty="0" smtClean="0"/>
                        <a:t>Planning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2. Instructing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3.</a:t>
                      </a:r>
                      <a:r>
                        <a:rPr lang="en-US" sz="2600" b="1" baseline="0" dirty="0" smtClean="0"/>
                        <a:t> Assessing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4.</a:t>
                      </a:r>
                      <a:r>
                        <a:rPr lang="en-US" sz="2600" b="1" baseline="0" dirty="0" smtClean="0"/>
                        <a:t> Identity and Context</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5.  Language</a:t>
                      </a:r>
                      <a:r>
                        <a:rPr lang="en-US" sz="2600" b="1" baseline="0" dirty="0" smtClean="0"/>
                        <a:t> Proficiency</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6.  Learning</a:t>
                      </a:r>
                      <a:endParaRPr lang="en-US" sz="2600" b="1" dirty="0"/>
                    </a:p>
                  </a:txBody>
                  <a:tcPr marT="45715" marB="45715"/>
                </a:tc>
                <a:tc>
                  <a:txBody>
                    <a:bodyPr/>
                    <a:lstStyle/>
                    <a:p>
                      <a:endParaRPr lang="en-US" sz="2600" b="1" dirty="0"/>
                    </a:p>
                  </a:txBody>
                  <a:tcPr marT="45715" marB="45715"/>
                </a:tc>
              </a:tr>
              <a:tr h="487625">
                <a:tc>
                  <a:txBody>
                    <a:bodyPr/>
                    <a:lstStyle/>
                    <a:p>
                      <a:r>
                        <a:rPr lang="en-US" sz="2600" b="1" dirty="0" smtClean="0"/>
                        <a:t>7. Content</a:t>
                      </a:r>
                      <a:endParaRPr lang="en-US" sz="2600" b="1" dirty="0"/>
                    </a:p>
                  </a:txBody>
                  <a:tcPr marT="45715" marB="45715"/>
                </a:tc>
                <a:tc>
                  <a:txBody>
                    <a:bodyPr/>
                    <a:lstStyle/>
                    <a:p>
                      <a:endParaRPr lang="en-US" sz="2600" b="1" dirty="0"/>
                    </a:p>
                  </a:txBody>
                  <a:tcPr marT="45715" marB="45715"/>
                </a:tc>
              </a:tr>
              <a:tr h="759375">
                <a:tc>
                  <a:txBody>
                    <a:bodyPr/>
                    <a:lstStyle/>
                    <a:p>
                      <a:r>
                        <a:rPr lang="en-US" sz="2600" b="1" dirty="0" smtClean="0"/>
                        <a:t>8. </a:t>
                      </a:r>
                      <a:r>
                        <a:rPr lang="en-US" sz="2600" b="1" baseline="0" dirty="0" smtClean="0"/>
                        <a:t> Commitment to Professionalism</a:t>
                      </a:r>
                      <a:endParaRPr lang="en-US" sz="2600" b="1" dirty="0"/>
                    </a:p>
                  </a:txBody>
                  <a:tcPr marT="45715" marB="45715"/>
                </a:tc>
                <a:tc>
                  <a:txBody>
                    <a:bodyPr/>
                    <a:lstStyle/>
                    <a:p>
                      <a:endParaRPr lang="en-US" sz="2600" b="1" dirty="0"/>
                    </a:p>
                  </a:txBody>
                  <a:tcPr marT="45715" marB="45715"/>
                </a:tc>
              </a:tr>
            </a:tbl>
          </a:graphicData>
        </a:graphic>
      </p:graphicFrame>
      <p:sp>
        <p:nvSpPr>
          <p:cNvPr id="10274" name="TextBox 6"/>
          <p:cNvSpPr txBox="1">
            <a:spLocks noChangeArrowheads="1"/>
          </p:cNvSpPr>
          <p:nvPr/>
        </p:nvSpPr>
        <p:spPr bwMode="auto">
          <a:xfrm>
            <a:off x="2286000" y="5715000"/>
            <a:ext cx="3886200" cy="923925"/>
          </a:xfrm>
          <a:prstGeom prst="rect">
            <a:avLst/>
          </a:prstGeom>
          <a:noFill/>
          <a:ln w="9525">
            <a:noFill/>
            <a:miter lim="800000"/>
            <a:headEnd/>
            <a:tailEnd/>
          </a:ln>
        </p:spPr>
        <p:txBody>
          <a:bodyPr>
            <a:spAutoFit/>
          </a:bodyPr>
          <a:lstStyle/>
          <a:p>
            <a:r>
              <a:rPr lang="en-US" altLang="en-US"/>
              <a:t>1= I approach this standard	</a:t>
            </a:r>
          </a:p>
          <a:p>
            <a:r>
              <a:rPr lang="en-US" altLang="en-US"/>
              <a:t>2= I meet this standard	</a:t>
            </a:r>
          </a:p>
          <a:p>
            <a:r>
              <a:rPr lang="en-US" altLang="en-US"/>
              <a:t>3 = I exceed this standard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1655</Words>
  <Application>Microsoft Office PowerPoint</Application>
  <PresentationFormat>On-screen Show (4:3)</PresentationFormat>
  <Paragraphs>275</Paragraphs>
  <Slides>46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ＭＳ Ｐゴシック</vt:lpstr>
      <vt:lpstr>Arial</vt:lpstr>
      <vt:lpstr>Arial Black</vt:lpstr>
      <vt:lpstr>Calibri</vt:lpstr>
      <vt:lpstr>Times New Roman</vt:lpstr>
      <vt:lpstr>Tw Cen MT</vt:lpstr>
      <vt:lpstr>Wingdings</vt:lpstr>
      <vt:lpstr>Default Design</vt:lpstr>
      <vt:lpstr>Opportunities for  Professional Growth</vt:lpstr>
      <vt:lpstr>Overview</vt:lpstr>
      <vt:lpstr>Activity #1:Think-Pair-Share</vt:lpstr>
      <vt:lpstr>PD is…</vt:lpstr>
      <vt:lpstr>…and PD is also…</vt:lpstr>
      <vt:lpstr>…and, finally, PD is…</vt:lpstr>
      <vt:lpstr>Why seek PD?</vt:lpstr>
      <vt:lpstr>Activity #2:  Self-Assessment</vt:lpstr>
      <vt:lpstr>PowerPoint Presentation</vt:lpstr>
      <vt:lpstr>TESOL Standard 1. Planning</vt:lpstr>
      <vt:lpstr>TESOL Standard 2. Instructing</vt:lpstr>
      <vt:lpstr>TESOL Standard 3. Assessing</vt:lpstr>
      <vt:lpstr>TESOL Standard 4.  Identity and Context</vt:lpstr>
      <vt:lpstr>TESOL Standard 5.  Language Proficiency</vt:lpstr>
      <vt:lpstr>TESOL Standard 6. Learning</vt:lpstr>
      <vt:lpstr>TESOL Standard 7. Content</vt:lpstr>
      <vt:lpstr>TESOL Standard 8.  Commitment to Professionalism</vt:lpstr>
      <vt:lpstr>PowerPoint Presentation</vt:lpstr>
      <vt:lpstr>Activity #3:  Get Involved! </vt:lpstr>
      <vt:lpstr>PowerPoint Presentation</vt:lpstr>
      <vt:lpstr>Values statement</vt:lpstr>
      <vt:lpstr>PowerPoint Presentation</vt:lpstr>
      <vt:lpstr>Contact with famous figures</vt:lpstr>
      <vt:lpstr>How much?</vt:lpstr>
      <vt:lpstr>Support for attendance</vt:lpstr>
      <vt:lpstr>TEFLIN Teachers of English as a Foreign Language in Indonesia </vt:lpstr>
      <vt:lpstr>Exchange Programs</vt:lpstr>
      <vt:lpstr>PowerPoint Presentation</vt:lpstr>
      <vt:lpstr>American English Webinars</vt:lpstr>
      <vt:lpstr>American English Webinars</vt:lpstr>
      <vt:lpstr>E-Teacher Scholarship Program</vt:lpstr>
      <vt:lpstr>PowerPoint Presentation</vt:lpstr>
      <vt:lpstr>MOOCs</vt:lpstr>
      <vt:lpstr>PowerPoint Presentation</vt:lpstr>
      <vt:lpstr>FaceBook www.facebook.com/groups/teachervoices </vt:lpstr>
      <vt:lpstr> www.facebook.com/IndonesiaEnglishLanguageFellows </vt:lpstr>
      <vt:lpstr>English Teaching Forum</vt:lpstr>
      <vt:lpstr>Teaching and Learning Resources</vt:lpstr>
      <vt:lpstr>American Culture</vt:lpstr>
      <vt:lpstr>Content Spotlight</vt:lpstr>
      <vt:lpstr>PowerPoint Presentation</vt:lpstr>
      <vt:lpstr>         Online English Language Materials  </vt:lpstr>
      <vt:lpstr>Music for the English classroom</vt:lpstr>
      <vt:lpstr>Trace Effects: Let the Adventure Begin! </vt:lpstr>
      <vt:lpstr>Any Comments or Questions?</vt:lpstr>
      <vt:lpstr>Regional English Language Office Jennifer Uhler  Dian Safitri Ayunda Siagian  U.S. Embassy Jakarta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Mid-Semester Travels</dc:title>
  <dc:creator>Jennifer Uhler</dc:creator>
  <cp:lastModifiedBy>Jennifer</cp:lastModifiedBy>
  <cp:revision>49</cp:revision>
  <dcterms:created xsi:type="dcterms:W3CDTF">2008-04-14T16:56:07Z</dcterms:created>
  <dcterms:modified xsi:type="dcterms:W3CDTF">2015-07-27T13:33:52Z</dcterms:modified>
</cp:coreProperties>
</file>